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49"/>
  </p:sldMasterIdLst>
  <p:notesMasterIdLst>
    <p:notesMasterId r:id="rId56"/>
  </p:notesMasterIdLst>
  <p:handoutMasterIdLst>
    <p:handoutMasterId r:id="rId57"/>
  </p:handoutMasterIdLst>
  <p:sldIdLst>
    <p:sldId id="2335" r:id="rId50"/>
    <p:sldId id="2258" r:id="rId51"/>
    <p:sldId id="2319" r:id="rId52"/>
    <p:sldId id="2334" r:id="rId53"/>
    <p:sldId id="2181" r:id="rId54"/>
    <p:sldId id="2008" r:id="rId55"/>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ＭＳ Ｐゴシック" pitchFamily="-111" charset="-128"/>
        <a:cs typeface="+mn-cs"/>
      </a:defRPr>
    </a:lvl1pPr>
    <a:lvl2pPr marL="457200" algn="l" rtl="0" eaLnBrk="0" fontAlgn="base" hangingPunct="0">
      <a:spcBef>
        <a:spcPct val="0"/>
      </a:spcBef>
      <a:spcAft>
        <a:spcPct val="0"/>
      </a:spcAft>
      <a:defRPr kern="1200">
        <a:solidFill>
          <a:schemeClr val="tx1"/>
        </a:solidFill>
        <a:latin typeface="Helvetica" pitchFamily="34" charset="0"/>
        <a:ea typeface="ＭＳ Ｐゴシック" pitchFamily="-111" charset="-128"/>
        <a:cs typeface="+mn-cs"/>
      </a:defRPr>
    </a:lvl2pPr>
    <a:lvl3pPr marL="914400" algn="l" rtl="0" eaLnBrk="0" fontAlgn="base" hangingPunct="0">
      <a:spcBef>
        <a:spcPct val="0"/>
      </a:spcBef>
      <a:spcAft>
        <a:spcPct val="0"/>
      </a:spcAft>
      <a:defRPr kern="1200">
        <a:solidFill>
          <a:schemeClr val="tx1"/>
        </a:solidFill>
        <a:latin typeface="Helvetica" pitchFamily="34" charset="0"/>
        <a:ea typeface="ＭＳ Ｐゴシック" pitchFamily="-111" charset="-128"/>
        <a:cs typeface="+mn-cs"/>
      </a:defRPr>
    </a:lvl3pPr>
    <a:lvl4pPr marL="1371600" algn="l" rtl="0" eaLnBrk="0" fontAlgn="base" hangingPunct="0">
      <a:spcBef>
        <a:spcPct val="0"/>
      </a:spcBef>
      <a:spcAft>
        <a:spcPct val="0"/>
      </a:spcAft>
      <a:defRPr kern="1200">
        <a:solidFill>
          <a:schemeClr val="tx1"/>
        </a:solidFill>
        <a:latin typeface="Helvetica" pitchFamily="34" charset="0"/>
        <a:ea typeface="ＭＳ Ｐゴシック" pitchFamily="-111" charset="-128"/>
        <a:cs typeface="+mn-cs"/>
      </a:defRPr>
    </a:lvl4pPr>
    <a:lvl5pPr marL="1828800" algn="l" rtl="0" eaLnBrk="0" fontAlgn="base" hangingPunct="0">
      <a:spcBef>
        <a:spcPct val="0"/>
      </a:spcBef>
      <a:spcAft>
        <a:spcPct val="0"/>
      </a:spcAft>
      <a:defRPr kern="1200">
        <a:solidFill>
          <a:schemeClr val="tx1"/>
        </a:solidFill>
        <a:latin typeface="Helvetica" pitchFamily="34" charset="0"/>
        <a:ea typeface="ＭＳ Ｐゴシック" pitchFamily="-111" charset="-128"/>
        <a:cs typeface="+mn-cs"/>
      </a:defRPr>
    </a:lvl5pPr>
    <a:lvl6pPr marL="2286000" algn="l" defTabSz="914400" rtl="0" eaLnBrk="1" latinLnBrk="0" hangingPunct="1">
      <a:defRPr kern="1200">
        <a:solidFill>
          <a:schemeClr val="tx1"/>
        </a:solidFill>
        <a:latin typeface="Helvetica" pitchFamily="34" charset="0"/>
        <a:ea typeface="ＭＳ Ｐゴシック" pitchFamily="-111" charset="-128"/>
        <a:cs typeface="+mn-cs"/>
      </a:defRPr>
    </a:lvl6pPr>
    <a:lvl7pPr marL="2743200" algn="l" defTabSz="914400" rtl="0" eaLnBrk="1" latinLnBrk="0" hangingPunct="1">
      <a:defRPr kern="1200">
        <a:solidFill>
          <a:schemeClr val="tx1"/>
        </a:solidFill>
        <a:latin typeface="Helvetica" pitchFamily="34" charset="0"/>
        <a:ea typeface="ＭＳ Ｐゴシック" pitchFamily="-111" charset="-128"/>
        <a:cs typeface="+mn-cs"/>
      </a:defRPr>
    </a:lvl7pPr>
    <a:lvl8pPr marL="3200400" algn="l" defTabSz="914400" rtl="0" eaLnBrk="1" latinLnBrk="0" hangingPunct="1">
      <a:defRPr kern="1200">
        <a:solidFill>
          <a:schemeClr val="tx1"/>
        </a:solidFill>
        <a:latin typeface="Helvetica" pitchFamily="34" charset="0"/>
        <a:ea typeface="ＭＳ Ｐゴシック" pitchFamily="-111" charset="-128"/>
        <a:cs typeface="+mn-cs"/>
      </a:defRPr>
    </a:lvl8pPr>
    <a:lvl9pPr marL="3657600" algn="l" defTabSz="914400" rtl="0" eaLnBrk="1" latinLnBrk="0" hangingPunct="1">
      <a:defRPr kern="1200">
        <a:solidFill>
          <a:schemeClr val="tx1"/>
        </a:solidFill>
        <a:latin typeface="Helvetica" pitchFamily="34" charset="0"/>
        <a:ea typeface="ＭＳ Ｐゴシック" pitchFamily="-11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hes, MichaelF" initials="HM" lastIdx="5" clrIdx="0">
    <p:extLst>
      <p:ext uri="{19B8F6BF-5375-455C-9EA6-DF929625EA0E}">
        <p15:presenceInfo xmlns:p15="http://schemas.microsoft.com/office/powerpoint/2012/main" userId="S::Hughes.MichaelF@epa.gov::b7889be6-9cdb-45a0-a85b-1e44fe576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4BACC6"/>
    <a:srgbClr val="7F7F7F"/>
    <a:srgbClr val="1F497D"/>
    <a:srgbClr val="FFFFFF"/>
    <a:srgbClr val="92B9FF"/>
    <a:srgbClr val="8FD6A0"/>
    <a:srgbClr val="FAA19A"/>
    <a:srgbClr val="F8F8F8"/>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9296" autoAdjust="0"/>
  </p:normalViewPr>
  <p:slideViewPr>
    <p:cSldViewPr>
      <p:cViewPr varScale="1">
        <p:scale>
          <a:sx n="98" d="100"/>
          <a:sy n="98" d="100"/>
        </p:scale>
        <p:origin x="78" y="55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varScale="1">
      <p:scale>
        <a:sx n="1" d="1"/>
        <a:sy n="1" d="1"/>
      </p:scale>
      <p:origin x="0" y="-20094"/>
    </p:cViewPr>
  </p:sorterViewPr>
  <p:notesViewPr>
    <p:cSldViewPr>
      <p:cViewPr varScale="1">
        <p:scale>
          <a:sx n="86" d="100"/>
          <a:sy n="86" d="100"/>
        </p:scale>
        <p:origin x="3744"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slide" Target="slides/slide1.xml"/><Relationship Id="rId55" Type="http://schemas.openxmlformats.org/officeDocument/2006/relationships/slide" Target="slides/slide6.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customXml" Target="../customXml/item41.xml"/><Relationship Id="rId54" Type="http://schemas.openxmlformats.org/officeDocument/2006/relationships/slide" Target="slides/slide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 Target="slides/slide4.xml"/><Relationship Id="rId58"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Master" Target="slideMasters/slideMaster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3.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420" cy="480496"/>
          </a:xfrm>
          <a:prstGeom prst="rect">
            <a:avLst/>
          </a:prstGeom>
          <a:noFill/>
          <a:ln w="9525">
            <a:noFill/>
            <a:miter lim="800000"/>
            <a:headEnd/>
            <a:tailEnd/>
          </a:ln>
          <a:effectLst/>
        </p:spPr>
        <p:txBody>
          <a:bodyPr vert="horz" wrap="square" lIns="94837" tIns="47418" rIns="94837" bIns="47418" numCol="1" anchor="t" anchorCtr="0" compatLnSpc="1">
            <a:prstTxWarp prst="textNoShape">
              <a:avLst/>
            </a:prstTxWarp>
          </a:bodyPr>
          <a:lstStyle>
            <a:lvl1pPr eaLnBrk="1" hangingPunct="1">
              <a:defRPr sz="1200" smtClean="0">
                <a:latin typeface="Arial" pitchFamily="34" charset="0"/>
                <a:ea typeface="+mn-ea"/>
              </a:defRPr>
            </a:lvl1pPr>
          </a:lstStyle>
          <a:p>
            <a:pPr>
              <a:defRPr/>
            </a:pPr>
            <a:endParaRPr lang="en-US"/>
          </a:p>
        </p:txBody>
      </p:sp>
      <p:sp>
        <p:nvSpPr>
          <p:cNvPr id="131075" name="Rectangle 3"/>
          <p:cNvSpPr>
            <a:spLocks noGrp="1" noChangeArrowheads="1"/>
          </p:cNvSpPr>
          <p:nvPr>
            <p:ph type="dt" sz="quarter" idx="1"/>
          </p:nvPr>
        </p:nvSpPr>
        <p:spPr bwMode="auto">
          <a:xfrm>
            <a:off x="4143533" y="0"/>
            <a:ext cx="3170420" cy="480496"/>
          </a:xfrm>
          <a:prstGeom prst="rect">
            <a:avLst/>
          </a:prstGeom>
          <a:noFill/>
          <a:ln w="9525">
            <a:noFill/>
            <a:miter lim="800000"/>
            <a:headEnd/>
            <a:tailEnd/>
          </a:ln>
          <a:effectLst/>
        </p:spPr>
        <p:txBody>
          <a:bodyPr vert="horz" wrap="square" lIns="94837" tIns="47418" rIns="94837" bIns="47418" numCol="1" anchor="t" anchorCtr="0" compatLnSpc="1">
            <a:prstTxWarp prst="textNoShape">
              <a:avLst/>
            </a:prstTxWarp>
          </a:bodyPr>
          <a:lstStyle>
            <a:lvl1pPr algn="r" eaLnBrk="1" hangingPunct="1">
              <a:defRPr sz="1200" smtClean="0">
                <a:latin typeface="Arial" pitchFamily="34" charset="0"/>
                <a:ea typeface="+mn-ea"/>
              </a:defRPr>
            </a:lvl1pPr>
          </a:lstStyle>
          <a:p>
            <a:pPr>
              <a:defRPr/>
            </a:pPr>
            <a:endParaRPr lang="en-US"/>
          </a:p>
        </p:txBody>
      </p:sp>
      <p:sp>
        <p:nvSpPr>
          <p:cNvPr id="131076" name="Rectangle 4"/>
          <p:cNvSpPr>
            <a:spLocks noGrp="1" noChangeArrowheads="1"/>
          </p:cNvSpPr>
          <p:nvPr>
            <p:ph type="ftr" sz="quarter" idx="2"/>
          </p:nvPr>
        </p:nvSpPr>
        <p:spPr bwMode="auto">
          <a:xfrm>
            <a:off x="0" y="9118531"/>
            <a:ext cx="3170420" cy="480496"/>
          </a:xfrm>
          <a:prstGeom prst="rect">
            <a:avLst/>
          </a:prstGeom>
          <a:noFill/>
          <a:ln w="9525">
            <a:noFill/>
            <a:miter lim="800000"/>
            <a:headEnd/>
            <a:tailEnd/>
          </a:ln>
          <a:effectLst/>
        </p:spPr>
        <p:txBody>
          <a:bodyPr vert="horz" wrap="square" lIns="94837" tIns="47418" rIns="94837" bIns="47418" numCol="1" anchor="b" anchorCtr="0" compatLnSpc="1">
            <a:prstTxWarp prst="textNoShape">
              <a:avLst/>
            </a:prstTxWarp>
          </a:bodyPr>
          <a:lstStyle>
            <a:lvl1pPr eaLnBrk="1" hangingPunct="1">
              <a:defRPr sz="1200" smtClean="0">
                <a:latin typeface="Arial" pitchFamily="34" charset="0"/>
                <a:ea typeface="+mn-ea"/>
              </a:defRPr>
            </a:lvl1pPr>
          </a:lstStyle>
          <a:p>
            <a:pPr>
              <a:defRPr/>
            </a:pPr>
            <a:endParaRPr lang="en-US"/>
          </a:p>
        </p:txBody>
      </p:sp>
      <p:sp>
        <p:nvSpPr>
          <p:cNvPr id="131077" name="Rectangle 5"/>
          <p:cNvSpPr>
            <a:spLocks noGrp="1" noChangeArrowheads="1"/>
          </p:cNvSpPr>
          <p:nvPr>
            <p:ph type="sldNum" sz="quarter" idx="3"/>
          </p:nvPr>
        </p:nvSpPr>
        <p:spPr bwMode="auto">
          <a:xfrm>
            <a:off x="4143533" y="9118531"/>
            <a:ext cx="3170420" cy="480496"/>
          </a:xfrm>
          <a:prstGeom prst="rect">
            <a:avLst/>
          </a:prstGeom>
          <a:noFill/>
          <a:ln w="9525">
            <a:noFill/>
            <a:miter lim="800000"/>
            <a:headEnd/>
            <a:tailEnd/>
          </a:ln>
          <a:effectLst/>
        </p:spPr>
        <p:txBody>
          <a:bodyPr vert="horz" wrap="square" lIns="94837" tIns="47418" rIns="94837" bIns="47418" numCol="1" anchor="b" anchorCtr="0" compatLnSpc="1">
            <a:prstTxWarp prst="textNoShape">
              <a:avLst/>
            </a:prstTxWarp>
          </a:bodyPr>
          <a:lstStyle>
            <a:lvl1pPr algn="r" eaLnBrk="1" hangingPunct="1">
              <a:defRPr sz="1200" smtClean="0">
                <a:latin typeface="Arial" pitchFamily="34" charset="0"/>
                <a:ea typeface="+mn-ea"/>
              </a:defRPr>
            </a:lvl1pPr>
          </a:lstStyle>
          <a:p>
            <a:pPr>
              <a:defRPr/>
            </a:pPr>
            <a:fld id="{D9D4F0BC-102C-41E8-88F8-9A245A887F7D}" type="slidenum">
              <a:rPr lang="en-US"/>
              <a:pPr>
                <a:defRPr/>
              </a:pPr>
              <a:t>‹#›</a:t>
            </a:fld>
            <a:endParaRPr lang="en-US"/>
          </a:p>
        </p:txBody>
      </p:sp>
    </p:spTree>
    <p:extLst>
      <p:ext uri="{BB962C8B-B14F-4D97-AF65-F5344CB8AC3E}">
        <p14:creationId xmlns:p14="http://schemas.microsoft.com/office/powerpoint/2010/main" val="3311651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420" cy="480496"/>
          </a:xfrm>
          <a:prstGeom prst="rect">
            <a:avLst/>
          </a:prstGeom>
          <a:noFill/>
          <a:ln w="9525">
            <a:noFill/>
            <a:miter lim="800000"/>
            <a:headEnd/>
            <a:tailEnd/>
          </a:ln>
          <a:effectLst/>
        </p:spPr>
        <p:txBody>
          <a:bodyPr vert="horz" wrap="square" lIns="94837" tIns="47418" rIns="94837" bIns="47418" numCol="1" anchor="t" anchorCtr="0" compatLnSpc="1">
            <a:prstTxWarp prst="textNoShape">
              <a:avLst/>
            </a:prstTxWarp>
          </a:bodyPr>
          <a:lstStyle>
            <a:lvl1pPr eaLnBrk="1" hangingPunct="1">
              <a:defRPr sz="1200" smtClean="0">
                <a:latin typeface="Arial" pitchFamily="34" charset="0"/>
                <a:ea typeface="+mn-ea"/>
              </a:defRPr>
            </a:lvl1pPr>
          </a:lstStyle>
          <a:p>
            <a:pPr>
              <a:defRPr/>
            </a:pPr>
            <a:endParaRPr lang="en-US"/>
          </a:p>
        </p:txBody>
      </p:sp>
      <p:sp>
        <p:nvSpPr>
          <p:cNvPr id="68611" name="Rectangle 3"/>
          <p:cNvSpPr>
            <a:spLocks noGrp="1" noChangeArrowheads="1"/>
          </p:cNvSpPr>
          <p:nvPr>
            <p:ph type="dt" idx="1"/>
          </p:nvPr>
        </p:nvSpPr>
        <p:spPr bwMode="auto">
          <a:xfrm>
            <a:off x="4143533" y="0"/>
            <a:ext cx="3170420" cy="480496"/>
          </a:xfrm>
          <a:prstGeom prst="rect">
            <a:avLst/>
          </a:prstGeom>
          <a:noFill/>
          <a:ln w="9525">
            <a:noFill/>
            <a:miter lim="800000"/>
            <a:headEnd/>
            <a:tailEnd/>
          </a:ln>
          <a:effectLst/>
        </p:spPr>
        <p:txBody>
          <a:bodyPr vert="horz" wrap="square" lIns="94837" tIns="47418" rIns="94837" bIns="47418" numCol="1" anchor="t" anchorCtr="0" compatLnSpc="1">
            <a:prstTxWarp prst="textNoShape">
              <a:avLst/>
            </a:prstTxWarp>
          </a:bodyPr>
          <a:lstStyle>
            <a:lvl1pPr algn="r" eaLnBrk="1" hangingPunct="1">
              <a:defRPr sz="1200" smtClean="0">
                <a:latin typeface="Arial" pitchFamily="34" charset="0"/>
                <a:ea typeface="+mn-ea"/>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457200" y="719138"/>
            <a:ext cx="6400800" cy="3600450"/>
          </a:xfrm>
          <a:prstGeom prst="rect">
            <a:avLst/>
          </a:prstGeom>
          <a:noFill/>
          <a:ln w="9525">
            <a:solidFill>
              <a:srgbClr val="000000"/>
            </a:solidFill>
            <a:miter lim="800000"/>
            <a:headEnd/>
            <a:tailEnd/>
          </a:ln>
        </p:spPr>
      </p:sp>
      <p:sp>
        <p:nvSpPr>
          <p:cNvPr id="68613" name="Rectangle 5"/>
          <p:cNvSpPr>
            <a:spLocks noGrp="1" noChangeArrowheads="1"/>
          </p:cNvSpPr>
          <p:nvPr>
            <p:ph type="body" sz="quarter" idx="3"/>
          </p:nvPr>
        </p:nvSpPr>
        <p:spPr bwMode="auto">
          <a:xfrm>
            <a:off x="730773" y="4559268"/>
            <a:ext cx="5853659" cy="4322279"/>
          </a:xfrm>
          <a:prstGeom prst="rect">
            <a:avLst/>
          </a:prstGeom>
          <a:noFill/>
          <a:ln w="9525">
            <a:noFill/>
            <a:miter lim="800000"/>
            <a:headEnd/>
            <a:tailEnd/>
          </a:ln>
          <a:effectLst/>
        </p:spPr>
        <p:txBody>
          <a:bodyPr vert="horz" wrap="square" lIns="94837" tIns="47418" rIns="94837" bIns="4741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p:cNvSpPr>
            <a:spLocks noGrp="1" noChangeArrowheads="1"/>
          </p:cNvSpPr>
          <p:nvPr>
            <p:ph type="ftr" sz="quarter" idx="4"/>
          </p:nvPr>
        </p:nvSpPr>
        <p:spPr bwMode="auto">
          <a:xfrm>
            <a:off x="0" y="9118531"/>
            <a:ext cx="3170420" cy="480496"/>
          </a:xfrm>
          <a:prstGeom prst="rect">
            <a:avLst/>
          </a:prstGeom>
          <a:noFill/>
          <a:ln w="9525">
            <a:noFill/>
            <a:miter lim="800000"/>
            <a:headEnd/>
            <a:tailEnd/>
          </a:ln>
          <a:effectLst/>
        </p:spPr>
        <p:txBody>
          <a:bodyPr vert="horz" wrap="square" lIns="94837" tIns="47418" rIns="94837" bIns="47418" numCol="1" anchor="b" anchorCtr="0" compatLnSpc="1">
            <a:prstTxWarp prst="textNoShape">
              <a:avLst/>
            </a:prstTxWarp>
          </a:bodyPr>
          <a:lstStyle>
            <a:lvl1pPr eaLnBrk="1" hangingPunct="1">
              <a:defRPr sz="1200" smtClean="0">
                <a:latin typeface="Arial" pitchFamily="34" charset="0"/>
                <a:ea typeface="+mn-ea"/>
              </a:defRPr>
            </a:lvl1pPr>
          </a:lstStyle>
          <a:p>
            <a:pPr>
              <a:defRPr/>
            </a:pPr>
            <a:endParaRPr lang="en-US"/>
          </a:p>
        </p:txBody>
      </p:sp>
      <p:sp>
        <p:nvSpPr>
          <p:cNvPr id="68615" name="Rectangle 7"/>
          <p:cNvSpPr>
            <a:spLocks noGrp="1" noChangeArrowheads="1"/>
          </p:cNvSpPr>
          <p:nvPr>
            <p:ph type="sldNum" sz="quarter" idx="5"/>
          </p:nvPr>
        </p:nvSpPr>
        <p:spPr bwMode="auto">
          <a:xfrm>
            <a:off x="4143533" y="9118531"/>
            <a:ext cx="3170420" cy="480496"/>
          </a:xfrm>
          <a:prstGeom prst="rect">
            <a:avLst/>
          </a:prstGeom>
          <a:noFill/>
          <a:ln w="9525">
            <a:noFill/>
            <a:miter lim="800000"/>
            <a:headEnd/>
            <a:tailEnd/>
          </a:ln>
          <a:effectLst/>
        </p:spPr>
        <p:txBody>
          <a:bodyPr vert="horz" wrap="square" lIns="94837" tIns="47418" rIns="94837" bIns="47418" numCol="1" anchor="b" anchorCtr="0" compatLnSpc="1">
            <a:prstTxWarp prst="textNoShape">
              <a:avLst/>
            </a:prstTxWarp>
          </a:bodyPr>
          <a:lstStyle>
            <a:lvl1pPr algn="r" eaLnBrk="1" hangingPunct="1">
              <a:defRPr sz="1200" smtClean="0">
                <a:latin typeface="Arial" pitchFamily="34" charset="0"/>
                <a:ea typeface="+mn-ea"/>
              </a:defRPr>
            </a:lvl1pPr>
          </a:lstStyle>
          <a:p>
            <a:pPr>
              <a:defRPr/>
            </a:pPr>
            <a:fld id="{0D41C5C6-AB8B-4A33-B227-90F08091B639}" type="slidenum">
              <a:rPr lang="en-US"/>
              <a:pPr>
                <a:defRPr/>
              </a:pPr>
              <a:t>‹#›</a:t>
            </a:fld>
            <a:endParaRPr lang="en-US"/>
          </a:p>
        </p:txBody>
      </p:sp>
    </p:spTree>
    <p:extLst>
      <p:ext uri="{BB962C8B-B14F-4D97-AF65-F5344CB8AC3E}">
        <p14:creationId xmlns:p14="http://schemas.microsoft.com/office/powerpoint/2010/main" val="3142646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6C99A6-5981-4057-8AD7-E7E9F0CEB44D}" type="slidenum">
              <a:rPr lang="en-US" smtClean="0"/>
              <a:pPr/>
              <a:t>2</a:t>
            </a:fld>
            <a:endParaRPr lang="en-US" dirty="0"/>
          </a:p>
        </p:txBody>
      </p:sp>
    </p:spTree>
    <p:extLst>
      <p:ext uri="{BB962C8B-B14F-4D97-AF65-F5344CB8AC3E}">
        <p14:creationId xmlns:p14="http://schemas.microsoft.com/office/powerpoint/2010/main" val="353578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6C99A6-5981-4057-8AD7-E7E9F0CEB44D}" type="slidenum">
              <a:rPr lang="en-US" smtClean="0"/>
              <a:pPr/>
              <a:t>5</a:t>
            </a:fld>
            <a:endParaRPr lang="en-US" dirty="0"/>
          </a:p>
        </p:txBody>
      </p:sp>
    </p:spTree>
    <p:extLst>
      <p:ext uri="{BB962C8B-B14F-4D97-AF65-F5344CB8AC3E}">
        <p14:creationId xmlns:p14="http://schemas.microsoft.com/office/powerpoint/2010/main" val="282877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D41C5C6-AB8B-4A33-B227-90F08091B639}" type="slidenum">
              <a:rPr lang="en-US" smtClean="0"/>
              <a:pPr>
                <a:defRPr/>
              </a:pPr>
              <a:t>6</a:t>
            </a:fld>
            <a:endParaRPr lang="en-US"/>
          </a:p>
        </p:txBody>
      </p:sp>
    </p:spTree>
    <p:extLst>
      <p:ext uri="{BB962C8B-B14F-4D97-AF65-F5344CB8AC3E}">
        <p14:creationId xmlns:p14="http://schemas.microsoft.com/office/powerpoint/2010/main" val="161260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27">
            <a:extLst>
              <a:ext uri="{FF2B5EF4-FFF2-40B4-BE49-F238E27FC236}">
                <a16:creationId xmlns:a16="http://schemas.microsoft.com/office/drawing/2014/main" id="{BF3EC056-4808-4E8F-9AB4-1BEE9066AAA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484" y="-87313"/>
            <a:ext cx="12441768" cy="70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a:extLst>
              <a:ext uri="{FF2B5EF4-FFF2-40B4-BE49-F238E27FC236}">
                <a16:creationId xmlns:a16="http://schemas.microsoft.com/office/drawing/2014/main" id="{3E9C4EEB-A281-4EE7-87A4-509B68B0BAD6}"/>
              </a:ext>
            </a:extLst>
          </p:cNvPr>
          <p:cNvSpPr>
            <a:spLocks noGrp="1" noChangeArrowheads="1"/>
          </p:cNvSpPr>
          <p:nvPr>
            <p:ph type="ctrTitle"/>
          </p:nvPr>
        </p:nvSpPr>
        <p:spPr>
          <a:xfrm>
            <a:off x="3886202" y="1447800"/>
            <a:ext cx="7617884" cy="1447800"/>
          </a:xfrm>
          <a:prstGeom prst="rect">
            <a:avLst/>
          </a:prstGeom>
          <a:solidFill>
            <a:srgbClr val="003F69">
              <a:alpha val="0"/>
            </a:srgbClr>
          </a:solidFill>
        </p:spPr>
        <p:txBody>
          <a:bodyPr lIns="0" tIns="0" rIns="0" bIns="0" anchor="b"/>
          <a:lstStyle>
            <a:lvl1pPr>
              <a:lnSpc>
                <a:spcPct val="90000"/>
              </a:lnSpc>
              <a:defRPr>
                <a:solidFill>
                  <a:schemeClr val="bg1"/>
                </a:solidFill>
              </a:defRPr>
            </a:lvl1pPr>
          </a:lstStyle>
          <a:p>
            <a:pPr lvl="0"/>
            <a:r>
              <a:rPr lang="en-US" noProof="0"/>
              <a:t>Click to edit Master title style</a:t>
            </a:r>
          </a:p>
        </p:txBody>
      </p:sp>
      <p:sp>
        <p:nvSpPr>
          <p:cNvPr id="9" name="Rectangle 3">
            <a:extLst>
              <a:ext uri="{FF2B5EF4-FFF2-40B4-BE49-F238E27FC236}">
                <a16:creationId xmlns:a16="http://schemas.microsoft.com/office/drawing/2014/main" id="{89681F71-A6D7-4750-831C-1E65576DEA2C}"/>
              </a:ext>
            </a:extLst>
          </p:cNvPr>
          <p:cNvSpPr>
            <a:spLocks noGrp="1" noChangeArrowheads="1"/>
          </p:cNvSpPr>
          <p:nvPr>
            <p:ph type="subTitle" idx="1"/>
          </p:nvPr>
        </p:nvSpPr>
        <p:spPr>
          <a:xfrm>
            <a:off x="3886202" y="3016250"/>
            <a:ext cx="7617884" cy="338138"/>
          </a:xfrm>
          <a:prstGeom prst="rect">
            <a:avLst/>
          </a:prstGeom>
          <a:solidFill>
            <a:srgbClr val="003F69">
              <a:alpha val="0"/>
            </a:srgbClr>
          </a:solidFill>
        </p:spPr>
        <p:txBody>
          <a:bodyPr lIns="0" tIns="0" rIns="0" bIns="0"/>
          <a:lstStyle>
            <a:lvl1pPr marL="0" indent="0">
              <a:lnSpc>
                <a:spcPct val="70000"/>
              </a:lnSpc>
              <a:buFont typeface="Times" pitchFamily="1" charset="0"/>
              <a:buNone/>
              <a:defRPr i="1">
                <a:solidFill>
                  <a:schemeClr val="bg1"/>
                </a:solidFill>
                <a:latin typeface="Times New Roman" pitchFamily="1" charset="0"/>
              </a:defRPr>
            </a:lvl1pPr>
          </a:lstStyle>
          <a:p>
            <a:pPr lvl="0"/>
            <a:r>
              <a:rPr lang="en-US" noProof="0"/>
              <a:t>Click to edit Master subtitle style</a:t>
            </a:r>
          </a:p>
        </p:txBody>
      </p:sp>
      <p:pic>
        <p:nvPicPr>
          <p:cNvPr id="6" name="Picture 17" descr="EPA Logo 2955 RGB">
            <a:extLst>
              <a:ext uri="{FF2B5EF4-FFF2-40B4-BE49-F238E27FC236}">
                <a16:creationId xmlns:a16="http://schemas.microsoft.com/office/drawing/2014/main" id="{385B36EC-E18E-431A-A31F-95E2A3BAF262}"/>
              </a:ext>
            </a:extLst>
          </p:cNvPr>
          <p:cNvPicPr>
            <a:picLocks noChangeAspect="1" noChangeArrowheads="1"/>
          </p:cNvPicPr>
          <p:nvPr userDrawn="1"/>
        </p:nvPicPr>
        <p:blipFill>
          <a:blip r:embed="rId3" cstate="print">
            <a:biLevel thresh="2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57166" y="228605"/>
            <a:ext cx="2286000" cy="9003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logo&#10;&#10;Description automatically generated">
            <a:extLst>
              <a:ext uri="{FF2B5EF4-FFF2-40B4-BE49-F238E27FC236}">
                <a16:creationId xmlns:a16="http://schemas.microsoft.com/office/drawing/2014/main" id="{2A0A1D02-165F-45B4-9E02-3DC6260BAA5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1188" y="4289490"/>
            <a:ext cx="2268743" cy="1880788"/>
          </a:xfrm>
          <a:prstGeom prst="rect">
            <a:avLst/>
          </a:prstGeom>
          <a:effectLst>
            <a:glow rad="38100">
              <a:schemeClr val="bg1">
                <a:alpha val="40000"/>
              </a:schemeClr>
            </a:glow>
          </a:effectLst>
        </p:spPr>
      </p:pic>
      <p:sp>
        <p:nvSpPr>
          <p:cNvPr id="13" name="TextBox 12">
            <a:extLst>
              <a:ext uri="{FF2B5EF4-FFF2-40B4-BE49-F238E27FC236}">
                <a16:creationId xmlns:a16="http://schemas.microsoft.com/office/drawing/2014/main" id="{2529F59E-B4BB-417B-9098-7C65FD3204AB}"/>
              </a:ext>
            </a:extLst>
          </p:cNvPr>
          <p:cNvSpPr txBox="1">
            <a:spLocks noChangeArrowheads="1"/>
          </p:cNvSpPr>
          <p:nvPr userDrawn="1"/>
        </p:nvSpPr>
        <p:spPr bwMode="auto">
          <a:xfrm>
            <a:off x="5867400" y="6249497"/>
            <a:ext cx="6311348" cy="923330"/>
          </a:xfrm>
          <a:prstGeom prst="rect">
            <a:avLst/>
          </a:prstGeom>
          <a:noFill/>
          <a:ln w="9525">
            <a:noFill/>
            <a:miter lim="800000"/>
            <a:headEnd/>
            <a:tailEnd/>
          </a:ln>
        </p:spPr>
        <p:txBody>
          <a:bodyPr wrap="square">
            <a:spAutoFit/>
          </a:bodyPr>
          <a:lstStyle/>
          <a:p>
            <a:pPr algn="r"/>
            <a:r>
              <a:rPr lang="en-US" dirty="0">
                <a:solidFill>
                  <a:schemeClr val="bg1"/>
                </a:solidFill>
                <a:latin typeface="+mn-lt"/>
                <a:ea typeface="ＭＳ Ｐゴシック" charset="-128"/>
              </a:rPr>
              <a:t>The views expressed in this presentation are those of the author and do not necessarily reflect the views or policies of the U.S. EPA</a:t>
            </a:r>
          </a:p>
          <a:p>
            <a:pPr algn="r"/>
            <a:endParaRPr lang="en-US" dirty="0">
              <a:solidFill>
                <a:schemeClr val="bg1"/>
              </a:solidFill>
              <a:latin typeface="+mn-lt"/>
              <a:ea typeface="ＭＳ Ｐゴシック" charset="-128"/>
            </a:endParaRPr>
          </a:p>
        </p:txBody>
      </p:sp>
    </p:spTree>
    <p:extLst>
      <p:ext uri="{BB962C8B-B14F-4D97-AF65-F5344CB8AC3E}">
        <p14:creationId xmlns:p14="http://schemas.microsoft.com/office/powerpoint/2010/main" val="417736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19749" y="274638"/>
            <a:ext cx="8262651" cy="1143000"/>
          </a:xfrm>
          <a:prstGeom prst="rect">
            <a:avLst/>
          </a:prstGeom>
        </p:spPr>
        <p:txBody>
          <a:bodyPr/>
          <a:lstStyle>
            <a:lvl1pPr>
              <a:defRPr sz="2400">
                <a:solidFill>
                  <a:srgbClr val="355777"/>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lvl1pPr marL="342900" indent="-342900">
              <a:buClr>
                <a:srgbClr val="1F497D"/>
              </a:buClr>
              <a:buFont typeface="Wingdings" panose="05000000000000000000" pitchFamily="2" charset="2"/>
              <a:buChar char="§"/>
              <a:defRPr/>
            </a:lvl1pPr>
            <a:lvl2pPr marL="742950" indent="-285750">
              <a:buClr>
                <a:srgbClr val="1F497D"/>
              </a:buClr>
              <a:buFont typeface="Wingdings" panose="05000000000000000000" pitchFamily="2" charset="2"/>
              <a:buChar char="§"/>
              <a:defRPr/>
            </a:lvl2pPr>
            <a:lvl3pPr marL="1143000" indent="-228600">
              <a:buClr>
                <a:srgbClr val="1F497D"/>
              </a:buClr>
              <a:buFont typeface="Wingdings" panose="05000000000000000000" pitchFamily="2" charset="2"/>
              <a:buChar char="§"/>
              <a:defRPr/>
            </a:lvl3pPr>
            <a:lvl4pPr marL="1600200" indent="-228600">
              <a:buClr>
                <a:srgbClr val="1F497D"/>
              </a:buClr>
              <a:buFont typeface="Wingdings" panose="05000000000000000000" pitchFamily="2" charset="2"/>
              <a:buChar char="§"/>
              <a:defRPr/>
            </a:lvl4pPr>
            <a:lvl5pPr marL="2057400" indent="-228600">
              <a:buClr>
                <a:srgbClr val="1F497D"/>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156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886203" y="1447800"/>
            <a:ext cx="7617884" cy="1447800"/>
          </a:xfrm>
          <a:prstGeom prst="rect">
            <a:avLst/>
          </a:prstGeom>
          <a:solidFill>
            <a:srgbClr val="003F69">
              <a:alpha val="0"/>
            </a:srgbClr>
          </a:solidFill>
        </p:spPr>
        <p:txBody>
          <a:bodyPr lIns="0" tIns="0" rIns="0" bIns="0" anchor="b"/>
          <a:lstStyle>
            <a:lvl1pPr>
              <a:lnSpc>
                <a:spcPct val="90000"/>
              </a:lnSpc>
              <a:defRPr>
                <a:solidFill>
                  <a:schemeClr val="bg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3886203" y="3016250"/>
            <a:ext cx="7617884" cy="338138"/>
          </a:xfrm>
          <a:prstGeom prst="rect">
            <a:avLst/>
          </a:prstGeom>
          <a:solidFill>
            <a:srgbClr val="003F69">
              <a:alpha val="0"/>
            </a:srgbClr>
          </a:solidFill>
        </p:spPr>
        <p:txBody>
          <a:bodyPr lIns="0" tIns="0" rIns="0" bIns="0"/>
          <a:lstStyle>
            <a:lvl1pPr marL="0" indent="0">
              <a:lnSpc>
                <a:spcPct val="70000"/>
              </a:lnSpc>
              <a:buFont typeface="Times" pitchFamily="1" charset="0"/>
              <a:buNone/>
              <a:defRPr i="1">
                <a:solidFill>
                  <a:schemeClr val="bg1"/>
                </a:solidFill>
                <a:latin typeface="Times New Roman" pitchFamily="1" charset="0"/>
              </a:defRPr>
            </a:lvl1pPr>
          </a:lstStyle>
          <a:p>
            <a:pPr lvl="0"/>
            <a:r>
              <a:rPr lang="en-US" noProof="0"/>
              <a:t>Click to edit Master subtitle style</a:t>
            </a:r>
          </a:p>
        </p:txBody>
      </p:sp>
      <p:pic>
        <p:nvPicPr>
          <p:cNvPr id="6" name="Picture 17" descr="EPA Logo 2955 RGB"/>
          <p:cNvPicPr>
            <a:picLocks noChangeAspect="1" noChangeArrowheads="1"/>
          </p:cNvPicPr>
          <p:nvPr userDrawn="1"/>
        </p:nvPicPr>
        <p:blipFill>
          <a:blip r:embed="rId2" cstate="print">
            <a:biLevel thresh="25000"/>
            <a:extLst>
              <a:ext uri="{BEBA8EAE-BF5A-486C-A8C5-ECC9F3942E4B}">
                <a14:imgProps xmlns:a14="http://schemas.microsoft.com/office/drawing/2010/main">
                  <a14:imgLayer r:embed="rId3">
                    <a14:imgEffect>
                      <a14:colorTemperature colorTemp="11500"/>
                    </a14:imgEffect>
                    <a14:imgEffect>
                      <a14:saturation sat="249000"/>
                    </a14:imgEffect>
                  </a14:imgLayer>
                </a14:imgProps>
              </a:ext>
              <a:ext uri="{28A0092B-C50C-407E-A947-70E740481C1C}">
                <a14:useLocalDpi xmlns:a14="http://schemas.microsoft.com/office/drawing/2010/main" val="0"/>
              </a:ext>
            </a:extLst>
          </a:blip>
          <a:srcRect/>
          <a:stretch>
            <a:fillRect/>
          </a:stretch>
        </p:blipFill>
        <p:spPr bwMode="auto">
          <a:xfrm>
            <a:off x="157166" y="228604"/>
            <a:ext cx="1704975" cy="671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5132B3-B4DC-4EA1-9E99-FB3F8DFEBB6A}"/>
              </a:ext>
            </a:extLst>
          </p:cNvPr>
          <p:cNvSpPr/>
          <p:nvPr userDrawn="1"/>
        </p:nvSpPr>
        <p:spPr>
          <a:xfrm>
            <a:off x="1" y="0"/>
            <a:ext cx="12192000" cy="6858000"/>
          </a:xfrm>
          <a:prstGeom prst="rect">
            <a:avLst/>
          </a:prstGeom>
          <a:blipFill dpi="0" rotWithShape="1">
            <a:blip r:embed="rId4">
              <a:alphaModFix amt="5100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9EF32D67-6279-40B7-BDD4-01A73386D0A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3600" y="4061284"/>
            <a:ext cx="2268743" cy="1880788"/>
          </a:xfrm>
          <a:prstGeom prst="rect">
            <a:avLst/>
          </a:prstGeom>
          <a:effectLst>
            <a:glow rad="38100">
              <a:schemeClr val="bg1">
                <a:alpha val="40000"/>
              </a:schemeClr>
            </a:glow>
          </a:effectLst>
        </p:spPr>
      </p:pic>
    </p:spTree>
    <p:extLst>
      <p:ext uri="{BB962C8B-B14F-4D97-AF65-F5344CB8AC3E}">
        <p14:creationId xmlns:p14="http://schemas.microsoft.com/office/powerpoint/2010/main" val="376806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3319749" y="274638"/>
            <a:ext cx="8465851" cy="1143000"/>
          </a:xfrm>
          <a:prstGeom prst="rect">
            <a:avLst/>
          </a:prstGeom>
        </p:spPr>
        <p:txBody>
          <a:bodyPr/>
          <a:lstStyle>
            <a:lvl1pPr>
              <a:defRPr sz="3600">
                <a:solidFill>
                  <a:srgbClr val="355777"/>
                </a:solidFill>
                <a:latin typeface="Gill Sans MT" panose="020B0502020104020203" pitchFamily="34" charset="0"/>
              </a:defRPr>
            </a:lvl1pPr>
          </a:lstStyle>
          <a:p>
            <a:r>
              <a:rPr lang="en-US" dirty="0"/>
              <a:t>Click to edit Master title style</a:t>
            </a:r>
          </a:p>
        </p:txBody>
      </p:sp>
    </p:spTree>
    <p:extLst>
      <p:ext uri="{BB962C8B-B14F-4D97-AF65-F5344CB8AC3E}">
        <p14:creationId xmlns:p14="http://schemas.microsoft.com/office/powerpoint/2010/main" val="123110685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7" descr="EPA Logo 2955 RGB">
            <a:extLst>
              <a:ext uri="{FF2B5EF4-FFF2-40B4-BE49-F238E27FC236}">
                <a16:creationId xmlns:a16="http://schemas.microsoft.com/office/drawing/2014/main" id="{2A7AFD2D-C2E3-4595-8C95-F7105B88146C}"/>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57166" y="228605"/>
            <a:ext cx="2286000" cy="9003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DB4859-BFDE-4ADF-89DD-31594B434DE6}"/>
              </a:ext>
            </a:extLst>
          </p:cNvPr>
          <p:cNvSpPr>
            <a:spLocks noChangeArrowheads="1"/>
          </p:cNvSpPr>
          <p:nvPr userDrawn="1"/>
        </p:nvSpPr>
        <p:spPr bwMode="auto">
          <a:xfrm>
            <a:off x="-11783" y="6529486"/>
            <a:ext cx="685800" cy="196850"/>
          </a:xfrm>
          <a:prstGeom prst="rect">
            <a:avLst/>
          </a:prstGeom>
          <a:solidFill>
            <a:srgbClr val="003F69"/>
          </a:solidFill>
          <a:ln w="9525">
            <a:noFill/>
            <a:miter lim="800000"/>
            <a:headEnd/>
            <a:tailEnd/>
          </a:ln>
        </p:spPr>
        <p:txBody>
          <a:bodyPr wrap="none" anchor="ctr"/>
          <a:lstStyle/>
          <a:p>
            <a:pPr eaLnBrk="1" fontAlgn="auto" hangingPunct="1">
              <a:spcBef>
                <a:spcPts val="0"/>
              </a:spcBef>
              <a:spcAft>
                <a:spcPts val="0"/>
              </a:spcAft>
              <a:defRPr/>
            </a:pPr>
            <a:endParaRPr lang="en-US" dirty="0">
              <a:solidFill>
                <a:prstClr val="black"/>
              </a:solidFill>
              <a:latin typeface="Calibri"/>
              <a:ea typeface="+mn-ea"/>
            </a:endParaRPr>
          </a:p>
        </p:txBody>
      </p:sp>
      <p:sp>
        <p:nvSpPr>
          <p:cNvPr id="12" name="TextBox 11">
            <a:extLst>
              <a:ext uri="{FF2B5EF4-FFF2-40B4-BE49-F238E27FC236}">
                <a16:creationId xmlns:a16="http://schemas.microsoft.com/office/drawing/2014/main" id="{590F5BB8-7BDA-433C-A84D-18AD8D5B11A3}"/>
              </a:ext>
            </a:extLst>
          </p:cNvPr>
          <p:cNvSpPr txBox="1"/>
          <p:nvPr userDrawn="1"/>
        </p:nvSpPr>
        <p:spPr>
          <a:xfrm>
            <a:off x="-12700" y="6551737"/>
            <a:ext cx="700488" cy="152349"/>
          </a:xfrm>
          <a:prstGeom prst="rect">
            <a:avLst/>
          </a:prstGeom>
          <a:solidFill>
            <a:srgbClr val="003F69">
              <a:alpha val="0"/>
            </a:srgbClr>
          </a:solidFill>
        </p:spPr>
        <p:txBody>
          <a:bodyPr wrap="square" lIns="0" tIns="0" rIns="0" bIns="0" rtlCol="0" anchor="b">
            <a:spAutoFit/>
          </a:bodyPr>
          <a:lstStyle/>
          <a:p>
            <a:pPr algn="ctr">
              <a:lnSpc>
                <a:spcPct val="90000"/>
              </a:lnSpc>
            </a:pPr>
            <a:fld id="{BF1CCE98-5072-4B72-B314-FD260796E624}" type="slidenum">
              <a:rPr lang="en-US" sz="1100" b="1" kern="0" smtClean="0">
                <a:solidFill>
                  <a:prstClr val="white"/>
                </a:solidFill>
                <a:effectLst>
                  <a:outerShdw blurRad="38100" dist="38100" dir="2700000" algn="tl">
                    <a:srgbClr val="000000">
                      <a:alpha val="43137"/>
                    </a:srgbClr>
                  </a:outerShdw>
                </a:effectLst>
                <a:latin typeface="Gill Sans"/>
                <a:ea typeface="+mn-ea"/>
              </a:rPr>
              <a:pPr algn="ctr">
                <a:lnSpc>
                  <a:spcPct val="90000"/>
                </a:lnSpc>
              </a:pPr>
              <a:t>‹#›</a:t>
            </a:fld>
            <a:r>
              <a:rPr lang="en-US" sz="1100" b="1" kern="0" dirty="0">
                <a:solidFill>
                  <a:prstClr val="white"/>
                </a:solidFill>
                <a:effectLst>
                  <a:outerShdw blurRad="38100" dist="38100" dir="2700000" algn="tl">
                    <a:srgbClr val="000000">
                      <a:alpha val="43137"/>
                    </a:srgbClr>
                  </a:outerShdw>
                </a:effectLst>
                <a:latin typeface="Gill Sans"/>
                <a:ea typeface="+mn-ea"/>
              </a:rPr>
              <a:t> of 6</a:t>
            </a:r>
          </a:p>
        </p:txBody>
      </p:sp>
      <p:sp>
        <p:nvSpPr>
          <p:cNvPr id="13" name="Rectangle 12">
            <a:extLst>
              <a:ext uri="{FF2B5EF4-FFF2-40B4-BE49-F238E27FC236}">
                <a16:creationId xmlns:a16="http://schemas.microsoft.com/office/drawing/2014/main" id="{CCC51F7C-F892-4A62-9627-86BFC3D22B11}"/>
              </a:ext>
            </a:extLst>
          </p:cNvPr>
          <p:cNvSpPr/>
          <p:nvPr userDrawn="1"/>
        </p:nvSpPr>
        <p:spPr>
          <a:xfrm>
            <a:off x="621707" y="6474023"/>
            <a:ext cx="3305713" cy="307777"/>
          </a:xfrm>
          <a:prstGeom prst="rect">
            <a:avLst/>
          </a:prstGeom>
        </p:spPr>
        <p:txBody>
          <a:bodyPr wrap="none">
            <a:spAutoFit/>
          </a:bodyPr>
          <a:lstStyle/>
          <a:p>
            <a:pPr eaLnBrk="0" fontAlgn="base" hangingPunct="0">
              <a:spcBef>
                <a:spcPct val="0"/>
              </a:spcBef>
              <a:spcAft>
                <a:spcPct val="0"/>
              </a:spcAft>
            </a:pPr>
            <a:r>
              <a:rPr lang="en-US" sz="1400" b="1" dirty="0">
                <a:solidFill>
                  <a:srgbClr val="355777"/>
                </a:solidFill>
              </a:rPr>
              <a:t>Office of Research and Development</a:t>
            </a:r>
          </a:p>
        </p:txBody>
      </p:sp>
    </p:spTree>
    <p:extLst>
      <p:ext uri="{BB962C8B-B14F-4D97-AF65-F5344CB8AC3E}">
        <p14:creationId xmlns:p14="http://schemas.microsoft.com/office/powerpoint/2010/main" val="2339719703"/>
      </p:ext>
    </p:extLst>
  </p:cSld>
  <p:clrMap bg1="lt1" tx1="dk1" bg2="lt2" tx2="dk2" accent1="accent1" accent2="accent2" accent3="accent3" accent4="accent4" accent5="accent5" accent6="accent6" hlink="hlink" folHlink="folHlink"/>
  <p:sldLayoutIdLst>
    <p:sldLayoutId id="2147483734" r:id="rId1"/>
    <p:sldLayoutId id="2147483738" r:id="rId2"/>
    <p:sldLayoutId id="2147483747" r:id="rId3"/>
    <p:sldLayoutId id="2147483748" r:id="rId4"/>
  </p:sldLayoutIdLst>
  <p:txStyles>
    <p:titleStyle>
      <a:lvl1pPr algn="ctr" defTabSz="914400" rtl="0" eaLnBrk="1" latinLnBrk="0" hangingPunct="1">
        <a:spcBef>
          <a:spcPct val="0"/>
        </a:spcBef>
        <a:buNone/>
        <a:defRPr sz="4400" b="1" kern="1200">
          <a:solidFill>
            <a:schemeClr val="tx2">
              <a:lumMod val="60000"/>
              <a:lumOff val="40000"/>
            </a:schemeClr>
          </a:solidFill>
          <a:latin typeface="+mj-lt"/>
          <a:ea typeface="+mj-ea"/>
          <a:cs typeface="+mj-cs"/>
        </a:defRPr>
      </a:lvl1pPr>
    </p:titleStyle>
    <p:bodyStyle>
      <a:lvl1pPr marL="342900" indent="-342900" algn="l" defTabSz="914400" rtl="0" eaLnBrk="1" latinLnBrk="0" hangingPunct="1">
        <a:spcBef>
          <a:spcPct val="20000"/>
        </a:spcBef>
        <a:buClr>
          <a:schemeClr val="tx2">
            <a:lumMod val="60000"/>
            <a:lumOff val="40000"/>
          </a:schemeClr>
        </a:buClr>
        <a:buFont typeface="Wingdings"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USEPA/CompTox-PK-CvTd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wmf"/><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grulke.chris@epa.gov" TargetMode="External"/><Relationship Id="rId5" Type="http://schemas.openxmlformats.org/officeDocument/2006/relationships/hyperlink" Target="mailto:wambaugh.john@epa.gov" TargetMode="External"/><Relationship Id="rId4" Type="http://schemas.openxmlformats.org/officeDocument/2006/relationships/hyperlink" Target="https://www.epa.gov/assessing-and-managing-chemicals-under-tsca/chemical-substances-undergoing-prioritization-hig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1ADE-0A5C-42A6-BCD9-0B241DD4A2AD}"/>
              </a:ext>
            </a:extLst>
          </p:cNvPr>
          <p:cNvSpPr>
            <a:spLocks noGrp="1"/>
          </p:cNvSpPr>
          <p:nvPr>
            <p:ph type="title"/>
          </p:nvPr>
        </p:nvSpPr>
        <p:spPr/>
        <p:txBody>
          <a:bodyPr/>
          <a:lstStyle/>
          <a:p>
            <a:r>
              <a:rPr lang="en-US" dirty="0" err="1"/>
              <a:t>CvTdb</a:t>
            </a:r>
            <a:r>
              <a:rPr lang="en-US" dirty="0"/>
              <a:t> Curation</a:t>
            </a:r>
          </a:p>
        </p:txBody>
      </p:sp>
      <p:pic>
        <p:nvPicPr>
          <p:cNvPr id="4" name="Picture 3">
            <a:extLst>
              <a:ext uri="{FF2B5EF4-FFF2-40B4-BE49-F238E27FC236}">
                <a16:creationId xmlns:a16="http://schemas.microsoft.com/office/drawing/2014/main" id="{52DAEF76-6819-4555-B1E8-D317FB005A80}"/>
              </a:ext>
            </a:extLst>
          </p:cNvPr>
          <p:cNvPicPr>
            <a:picLocks noChangeAspect="1"/>
          </p:cNvPicPr>
          <p:nvPr/>
        </p:nvPicPr>
        <p:blipFill rotWithShape="1">
          <a:blip r:embed="rId2">
            <a:alphaModFix amt="75000"/>
          </a:blip>
          <a:srcRect l="32229" t="15557" r="33750" b="5555"/>
          <a:stretch/>
        </p:blipFill>
        <p:spPr>
          <a:xfrm>
            <a:off x="4245371" y="1417638"/>
            <a:ext cx="4147852" cy="5410200"/>
          </a:xfrm>
          <a:prstGeom prst="rect">
            <a:avLst/>
          </a:prstGeom>
          <a:scene3d>
            <a:camera prst="orthographicFront"/>
            <a:lightRig rig="threePt" dir="t"/>
          </a:scene3d>
          <a:sp3d>
            <a:bevelT/>
          </a:sp3d>
        </p:spPr>
      </p:pic>
      <p:grpSp>
        <p:nvGrpSpPr>
          <p:cNvPr id="12" name="Group 11">
            <a:extLst>
              <a:ext uri="{FF2B5EF4-FFF2-40B4-BE49-F238E27FC236}">
                <a16:creationId xmlns:a16="http://schemas.microsoft.com/office/drawing/2014/main" id="{A3FD074E-068F-4645-9157-59BE07EB5831}"/>
              </a:ext>
            </a:extLst>
          </p:cNvPr>
          <p:cNvGrpSpPr/>
          <p:nvPr/>
        </p:nvGrpSpPr>
        <p:grpSpPr>
          <a:xfrm>
            <a:off x="1600200" y="2438400"/>
            <a:ext cx="9897462" cy="3067701"/>
            <a:chOff x="1600200" y="2438400"/>
            <a:chExt cx="9897462" cy="3067701"/>
          </a:xfrm>
        </p:grpSpPr>
        <p:pic>
          <p:nvPicPr>
            <p:cNvPr id="6" name="Picture 5" descr="A close up of a mans face&#10;&#10;Description automatically generated">
              <a:extLst>
                <a:ext uri="{FF2B5EF4-FFF2-40B4-BE49-F238E27FC236}">
                  <a16:creationId xmlns:a16="http://schemas.microsoft.com/office/drawing/2014/main" id="{C5AFF9C1-38D4-4086-8E7C-BB2D17C0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438400"/>
              <a:ext cx="3186653" cy="3067701"/>
            </a:xfrm>
            <a:prstGeom prst="rect">
              <a:avLst/>
            </a:prstGeom>
            <a:scene3d>
              <a:camera prst="orthographicFront"/>
              <a:lightRig rig="threePt" dir="t"/>
            </a:scene3d>
            <a:sp3d>
              <a:bevelT/>
            </a:sp3d>
          </p:spPr>
        </p:pic>
        <p:sp>
          <p:nvSpPr>
            <p:cNvPr id="7" name="Arrow: Right 6">
              <a:extLst>
                <a:ext uri="{FF2B5EF4-FFF2-40B4-BE49-F238E27FC236}">
                  <a16:creationId xmlns:a16="http://schemas.microsoft.com/office/drawing/2014/main" id="{D3F92129-E188-4F37-9782-0E03C5D82646}"/>
                </a:ext>
              </a:extLst>
            </p:cNvPr>
            <p:cNvSpPr/>
            <p:nvPr/>
          </p:nvSpPr>
          <p:spPr>
            <a:xfrm>
              <a:off x="5099650" y="3538070"/>
              <a:ext cx="1230702"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9DE3CC78-45BC-4BD3-897D-88B8F6ED3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149" y="2529014"/>
              <a:ext cx="4854513" cy="2942674"/>
            </a:xfrm>
            <a:prstGeom prst="rect">
              <a:avLst/>
            </a:prstGeom>
            <a:scene3d>
              <a:camera prst="orthographicFront"/>
              <a:lightRig rig="threePt" dir="t"/>
            </a:scene3d>
            <a:sp3d>
              <a:bevelT/>
            </a:sp3d>
          </p:spPr>
        </p:pic>
      </p:grpSp>
      <p:sp>
        <p:nvSpPr>
          <p:cNvPr id="11" name="TextBox 10">
            <a:extLst>
              <a:ext uri="{FF2B5EF4-FFF2-40B4-BE49-F238E27FC236}">
                <a16:creationId xmlns:a16="http://schemas.microsoft.com/office/drawing/2014/main" id="{544D422B-C4E1-4CAA-A43B-1BF958F8B261}"/>
              </a:ext>
            </a:extLst>
          </p:cNvPr>
          <p:cNvSpPr txBox="1"/>
          <p:nvPr/>
        </p:nvSpPr>
        <p:spPr>
          <a:xfrm>
            <a:off x="432847" y="1209185"/>
            <a:ext cx="11149553" cy="830997"/>
          </a:xfrm>
          <a:prstGeom prst="rect">
            <a:avLst/>
          </a:prstGeom>
          <a:noFill/>
        </p:spPr>
        <p:txBody>
          <a:bodyPr wrap="square" rtlCol="0">
            <a:spAutoFit/>
          </a:bodyPr>
          <a:lstStyle/>
          <a:p>
            <a:pPr algn="ctr"/>
            <a:r>
              <a:rPr lang="en-US" sz="2400" b="1" dirty="0">
                <a:latin typeface="+mn-lt"/>
              </a:rPr>
              <a:t>The </a:t>
            </a:r>
            <a:r>
              <a:rPr lang="en-US" sz="2400" b="1" dirty="0" err="1">
                <a:latin typeface="+mn-lt"/>
              </a:rPr>
              <a:t>CvTdb</a:t>
            </a:r>
            <a:r>
              <a:rPr lang="en-US" sz="2400" b="1" dirty="0">
                <a:latin typeface="+mn-lt"/>
              </a:rPr>
              <a:t> curation process focuses on extracting chemical concentration vs. time data from peer-reviewed papers and annotating the experiments that led to those data</a:t>
            </a:r>
          </a:p>
        </p:txBody>
      </p:sp>
    </p:spTree>
    <p:extLst>
      <p:ext uri="{BB962C8B-B14F-4D97-AF65-F5344CB8AC3E}">
        <p14:creationId xmlns:p14="http://schemas.microsoft.com/office/powerpoint/2010/main" val="3285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319749" y="0"/>
            <a:ext cx="8262651" cy="1143000"/>
          </a:xfrm>
        </p:spPr>
        <p:txBody>
          <a:bodyPr>
            <a:normAutofit fontScale="90000"/>
          </a:bodyPr>
          <a:lstStyle/>
          <a:p>
            <a:r>
              <a:rPr lang="en-US" sz="3600" dirty="0" err="1">
                <a:latin typeface="Gill Sans MT" panose="020B0502020104020203" pitchFamily="34" charset="0"/>
              </a:rPr>
              <a:t>CvTDB</a:t>
            </a:r>
            <a:r>
              <a:rPr lang="en-US" sz="3600" dirty="0"/>
              <a:t>: </a:t>
            </a:r>
            <a:br>
              <a:rPr lang="en-US" sz="3600" dirty="0"/>
            </a:br>
            <a:r>
              <a:rPr lang="en-US" sz="3600" dirty="0"/>
              <a:t>An </a:t>
            </a:r>
            <a:r>
              <a:rPr lang="en-US" sz="3600" i="1" dirty="0">
                <a:latin typeface="Gill Sans MT" panose="020B0502020104020203" pitchFamily="34" charset="0"/>
              </a:rPr>
              <a:t>In Vivo </a:t>
            </a:r>
            <a:r>
              <a:rPr lang="en-US" sz="3600" dirty="0">
                <a:latin typeface="Gill Sans MT" panose="020B0502020104020203" pitchFamily="34" charset="0"/>
              </a:rPr>
              <a:t>TK Database</a:t>
            </a:r>
          </a:p>
        </p:txBody>
      </p:sp>
      <p:sp>
        <p:nvSpPr>
          <p:cNvPr id="3" name="Content Placeholder 2">
            <a:extLst>
              <a:ext uri="{FF2B5EF4-FFF2-40B4-BE49-F238E27FC236}">
                <a16:creationId xmlns:a16="http://schemas.microsoft.com/office/drawing/2014/main" id="{957A18A5-6E4D-4956-A393-36EFD979C480}"/>
              </a:ext>
            </a:extLst>
          </p:cNvPr>
          <p:cNvSpPr>
            <a:spLocks noGrp="1"/>
          </p:cNvSpPr>
          <p:nvPr>
            <p:ph idx="1"/>
          </p:nvPr>
        </p:nvSpPr>
        <p:spPr>
          <a:xfrm>
            <a:off x="319135" y="1327666"/>
            <a:ext cx="7193571" cy="4525963"/>
          </a:xfrm>
        </p:spPr>
        <p:txBody>
          <a:bodyPr/>
          <a:lstStyle/>
          <a:p>
            <a:pPr fontAlgn="auto">
              <a:spcAft>
                <a:spcPts val="0"/>
              </a:spcAft>
            </a:pPr>
            <a:r>
              <a:rPr lang="en-US" sz="2400" dirty="0"/>
              <a:t>EPA has developed a public database of </a:t>
            </a:r>
            <a:r>
              <a:rPr lang="en-US" sz="2400" b="1" dirty="0"/>
              <a:t>concentration vs. time data</a:t>
            </a:r>
            <a:r>
              <a:rPr lang="en-US" sz="2400" dirty="0"/>
              <a:t> for building, calibrating, and evaluating TK models</a:t>
            </a:r>
          </a:p>
          <a:p>
            <a:pPr fontAlgn="auto">
              <a:spcAft>
                <a:spcPts val="0"/>
              </a:spcAft>
            </a:pPr>
            <a:r>
              <a:rPr lang="en-US" sz="2400" dirty="0"/>
              <a:t>Curation is focusing on papers with TSCA chemicals and papers on dermal and aerosol exposure</a:t>
            </a:r>
          </a:p>
          <a:p>
            <a:pPr lvl="1"/>
            <a:r>
              <a:rPr lang="en-US" sz="2000" dirty="0"/>
              <a:t>Papers are identified through searching PubMed – not all have CvT data</a:t>
            </a:r>
          </a:p>
          <a:p>
            <a:pPr lvl="1"/>
            <a:r>
              <a:rPr lang="en-US" sz="2000" dirty="0"/>
              <a:t>We are coordinating with other governments to make sure we don’t digitize the same papers</a:t>
            </a:r>
          </a:p>
          <a:p>
            <a:pPr lvl="1"/>
            <a:r>
              <a:rPr lang="en-US" sz="2000" dirty="0"/>
              <a:t>CPHEA has shared old model codes that may contain additional data sets</a:t>
            </a:r>
          </a:p>
          <a:p>
            <a:r>
              <a:rPr lang="en-US" sz="2400" dirty="0"/>
              <a:t>Access to </a:t>
            </a:r>
            <a:r>
              <a:rPr lang="en-US" sz="2400" i="1" dirty="0"/>
              <a:t>in vivo </a:t>
            </a:r>
            <a:r>
              <a:rPr lang="en-US" sz="2400" dirty="0"/>
              <a:t>concentration vs. time data made it easier to identify coding and other modeling errors</a:t>
            </a:r>
          </a:p>
          <a:p>
            <a:endParaRPr lang="en-US" sz="4000" dirty="0"/>
          </a:p>
        </p:txBody>
      </p:sp>
      <p:sp>
        <p:nvSpPr>
          <p:cNvPr id="6" name="Rectangle 6"/>
          <p:cNvSpPr>
            <a:spLocks noGrp="1" noChangeArrowheads="1"/>
          </p:cNvSpPr>
          <p:nvPr>
            <p:ph type="sldNum" sz="quarter" idx="4294967295"/>
          </p:nvPr>
        </p:nvSpPr>
        <p:spPr bwMode="auto">
          <a:xfrm>
            <a:off x="10058400" y="6356350"/>
            <a:ext cx="21336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lvl1pPr algn="r">
              <a:defRPr sz="1000" b="1">
                <a:solidFill>
                  <a:schemeClr val="bg1"/>
                </a:solidFill>
              </a:defRPr>
            </a:lvl1pPr>
          </a:lstStyle>
          <a:p>
            <a:fld id="{D781B3BE-A21F-444E-AE2B-939028EF3E67}" type="slidenum">
              <a:rPr lang="en-US"/>
              <a:pPr/>
              <a:t>2</a:t>
            </a:fld>
            <a:endParaRPr lang="en-US" dirty="0"/>
          </a:p>
        </p:txBody>
      </p:sp>
      <p:sp>
        <p:nvSpPr>
          <p:cNvPr id="9" name="Content Placeholder 3"/>
          <p:cNvSpPr txBox="1">
            <a:spLocks/>
          </p:cNvSpPr>
          <p:nvPr/>
        </p:nvSpPr>
        <p:spPr>
          <a:xfrm>
            <a:off x="7467600" y="1447800"/>
            <a:ext cx="2590800" cy="5105400"/>
          </a:xfrm>
          <a:prstGeom prst="rect">
            <a:avLst/>
          </a:prstGeom>
        </p:spPr>
        <p:txBody>
          <a:bodyPr>
            <a:normAutofit/>
          </a:bodyPr>
          <a:lstStyle/>
          <a:p>
            <a:pPr marL="342900" indent="-342900">
              <a:spcBef>
                <a:spcPct val="20000"/>
              </a:spcBef>
              <a:buClr>
                <a:schemeClr val="tx2">
                  <a:lumMod val="60000"/>
                  <a:lumOff val="40000"/>
                </a:schemeClr>
              </a:buClr>
              <a:buFont typeface="Wingdings" pitchFamily="2" charset="2"/>
              <a:buChar char="§"/>
            </a:pPr>
            <a:endParaRPr lang="en-US" sz="3200" dirty="0">
              <a:latin typeface="Calibri" pitchFamily="34" charset="0"/>
            </a:endParaRPr>
          </a:p>
        </p:txBody>
      </p:sp>
      <p:sp>
        <p:nvSpPr>
          <p:cNvPr id="11" name="Content Placeholder 9"/>
          <p:cNvSpPr txBox="1">
            <a:spLocks/>
          </p:cNvSpPr>
          <p:nvPr/>
        </p:nvSpPr>
        <p:spPr>
          <a:xfrm>
            <a:off x="8176002" y="1565387"/>
            <a:ext cx="2491999" cy="4525963"/>
          </a:xfrm>
          <a:prstGeom prst="rect">
            <a:avLst/>
          </a:prstGeom>
        </p:spPr>
        <p:txBody>
          <a:bodyPr/>
          <a:lstStyle>
            <a:lvl1pPr marL="342900" indent="-342900" algn="l" defTabSz="914400" rtl="0" eaLnBrk="1" latinLnBrk="0" hangingPunct="1">
              <a:spcBef>
                <a:spcPct val="20000"/>
              </a:spcBef>
              <a:buClr>
                <a:schemeClr val="tx2">
                  <a:lumMod val="60000"/>
                  <a:lumOff val="40000"/>
                </a:schemeClr>
              </a:buClr>
              <a:buFont typeface="Wingdings"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400" dirty="0"/>
          </a:p>
        </p:txBody>
      </p:sp>
      <p:sp>
        <p:nvSpPr>
          <p:cNvPr id="13" name="Content Placeholder 3">
            <a:extLst>
              <a:ext uri="{FF2B5EF4-FFF2-40B4-BE49-F238E27FC236}">
                <a16:creationId xmlns:a16="http://schemas.microsoft.com/office/drawing/2014/main" id="{9B9F84CE-60B7-4C82-993C-06202DCFDF57}"/>
              </a:ext>
            </a:extLst>
          </p:cNvPr>
          <p:cNvSpPr txBox="1">
            <a:spLocks/>
          </p:cNvSpPr>
          <p:nvPr/>
        </p:nvSpPr>
        <p:spPr>
          <a:xfrm>
            <a:off x="85613" y="1371600"/>
            <a:ext cx="6066422" cy="3394472"/>
          </a:xfrm>
          <a:prstGeom prst="rect">
            <a:avLst/>
          </a:prstGeom>
        </p:spPr>
        <p:txBody>
          <a:bodyPr>
            <a:noAutofit/>
          </a:bodyPr>
          <a:lstStyle>
            <a:lvl1pPr marL="342900" indent="-342900" algn="l" defTabSz="914400" rtl="0" eaLnBrk="1" latinLnBrk="0" hangingPunct="1">
              <a:spcBef>
                <a:spcPct val="20000"/>
              </a:spcBef>
              <a:buClr>
                <a:schemeClr val="tx2">
                  <a:lumMod val="60000"/>
                  <a:lumOff val="40000"/>
                </a:schemeClr>
              </a:buClr>
              <a:buFont typeface="Wingdings"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1800" dirty="0">
              <a:latin typeface="+mn-lt"/>
            </a:endParaRPr>
          </a:p>
        </p:txBody>
      </p:sp>
      <p:pic>
        <p:nvPicPr>
          <p:cNvPr id="15" name="Picture 14">
            <a:extLst>
              <a:ext uri="{FF2B5EF4-FFF2-40B4-BE49-F238E27FC236}">
                <a16:creationId xmlns:a16="http://schemas.microsoft.com/office/drawing/2014/main" id="{11572A93-D845-4409-A04B-11CC744B88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635" y="2668720"/>
            <a:ext cx="2997710" cy="3902901"/>
          </a:xfrm>
          <a:prstGeom prst="rect">
            <a:avLst/>
          </a:prstGeom>
        </p:spPr>
      </p:pic>
      <p:sp>
        <p:nvSpPr>
          <p:cNvPr id="4" name="Rectangle 3">
            <a:extLst>
              <a:ext uri="{FF2B5EF4-FFF2-40B4-BE49-F238E27FC236}">
                <a16:creationId xmlns:a16="http://schemas.microsoft.com/office/drawing/2014/main" id="{083A8D7C-D210-48F2-9D4F-1C7745372D3C}"/>
              </a:ext>
            </a:extLst>
          </p:cNvPr>
          <p:cNvSpPr/>
          <p:nvPr/>
        </p:nvSpPr>
        <p:spPr>
          <a:xfrm>
            <a:off x="7136988" y="6443394"/>
            <a:ext cx="5039841" cy="407035"/>
          </a:xfrm>
          <a:prstGeom prst="rect">
            <a:avLst/>
          </a:prstGeom>
        </p:spPr>
        <p:txBody>
          <a:bodyPr wrap="none">
            <a:spAutoFit/>
          </a:bodyPr>
          <a:lstStyle/>
          <a:p>
            <a:pPr marL="0" marR="0">
              <a:lnSpc>
                <a:spcPct val="107000"/>
              </a:lnSpc>
              <a:spcBef>
                <a:spcPts val="0"/>
              </a:spcBef>
              <a:spcAft>
                <a:spcPts val="0"/>
              </a:spcAft>
            </a:pP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https://github.com/USEPA/CompTox-PK-CvTdb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C882580C-51B6-448F-8DB6-92AF3984D620}"/>
              </a:ext>
            </a:extLst>
          </p:cNvPr>
          <p:cNvPicPr>
            <a:picLocks noChangeAspect="1"/>
          </p:cNvPicPr>
          <p:nvPr/>
        </p:nvPicPr>
        <p:blipFill>
          <a:blip r:embed="rId5"/>
          <a:stretch>
            <a:fillRect/>
          </a:stretch>
        </p:blipFill>
        <p:spPr>
          <a:xfrm>
            <a:off x="7971615" y="3044115"/>
            <a:ext cx="1076020" cy="2636251"/>
          </a:xfrm>
          <a:prstGeom prst="rect">
            <a:avLst/>
          </a:prstGeom>
        </p:spPr>
      </p:pic>
      <p:pic>
        <p:nvPicPr>
          <p:cNvPr id="5" name="Picture 4">
            <a:extLst>
              <a:ext uri="{FF2B5EF4-FFF2-40B4-BE49-F238E27FC236}">
                <a16:creationId xmlns:a16="http://schemas.microsoft.com/office/drawing/2014/main" id="{94932D7D-F939-4A2B-8CEE-5553AFB4B876}"/>
              </a:ext>
            </a:extLst>
          </p:cNvPr>
          <p:cNvPicPr>
            <a:picLocks noChangeAspect="1"/>
          </p:cNvPicPr>
          <p:nvPr/>
        </p:nvPicPr>
        <p:blipFill rotWithShape="1">
          <a:blip r:embed="rId6"/>
          <a:srcRect l="28750" t="15018" r="29913" b="52222"/>
          <a:stretch/>
        </p:blipFill>
        <p:spPr>
          <a:xfrm>
            <a:off x="8176002" y="1100815"/>
            <a:ext cx="3612571" cy="1610425"/>
          </a:xfrm>
          <a:prstGeom prst="rect">
            <a:avLst/>
          </a:prstGeom>
          <a:scene3d>
            <a:camera prst="orthographicFront"/>
            <a:lightRig rig="threePt" dir="t"/>
          </a:scene3d>
          <a:sp3d>
            <a:bevelT/>
          </a:sp3d>
        </p:spPr>
      </p:pic>
      <p:sp>
        <p:nvSpPr>
          <p:cNvPr id="7" name="TextBox 6">
            <a:extLst>
              <a:ext uri="{FF2B5EF4-FFF2-40B4-BE49-F238E27FC236}">
                <a16:creationId xmlns:a16="http://schemas.microsoft.com/office/drawing/2014/main" id="{294630D9-DAE9-44A3-83E1-432617777AED}"/>
              </a:ext>
            </a:extLst>
          </p:cNvPr>
          <p:cNvSpPr txBox="1"/>
          <p:nvPr/>
        </p:nvSpPr>
        <p:spPr>
          <a:xfrm>
            <a:off x="8720049" y="1143000"/>
            <a:ext cx="1873718" cy="369332"/>
          </a:xfrm>
          <a:prstGeom prst="rect">
            <a:avLst/>
          </a:prstGeom>
          <a:noFill/>
        </p:spPr>
        <p:txBody>
          <a:bodyPr wrap="none" rtlCol="0">
            <a:spAutoFit/>
          </a:bodyPr>
          <a:lstStyle/>
          <a:p>
            <a:r>
              <a:rPr lang="en-US" dirty="0">
                <a:latin typeface="+mn-lt"/>
              </a:rPr>
              <a:t>Sayre et al. (2020)</a:t>
            </a:r>
          </a:p>
        </p:txBody>
      </p:sp>
    </p:spTree>
    <p:extLst>
      <p:ext uri="{BB962C8B-B14F-4D97-AF65-F5344CB8AC3E}">
        <p14:creationId xmlns:p14="http://schemas.microsoft.com/office/powerpoint/2010/main" val="399443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1EB5F9-A55E-4CF6-809D-07B25C8750FC}"/>
              </a:ext>
            </a:extLst>
          </p:cNvPr>
          <p:cNvGrpSpPr/>
          <p:nvPr/>
        </p:nvGrpSpPr>
        <p:grpSpPr>
          <a:xfrm>
            <a:off x="8817158" y="1563599"/>
            <a:ext cx="3146242" cy="4439324"/>
            <a:chOff x="8001000" y="1156681"/>
            <a:chExt cx="3784600" cy="5340043"/>
          </a:xfrm>
        </p:grpSpPr>
        <p:pic>
          <p:nvPicPr>
            <p:cNvPr id="11" name="Picture 2" descr="Image result for tsca 2.0">
              <a:extLst>
                <a:ext uri="{FF2B5EF4-FFF2-40B4-BE49-F238E27FC236}">
                  <a16:creationId xmlns:a16="http://schemas.microsoft.com/office/drawing/2014/main" id="{159E0F27-DA67-477F-AAD4-8AB638EFF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969691"/>
              <a:ext cx="3784600" cy="4527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F6162D-A0B1-4B42-BCF0-FD512A2F68A4}"/>
                </a:ext>
              </a:extLst>
            </p:cNvPr>
            <p:cNvPicPr>
              <a:picLocks noChangeAspect="1"/>
            </p:cNvPicPr>
            <p:nvPr/>
          </p:nvPicPr>
          <p:blipFill rotWithShape="1">
            <a:blip r:embed="rId3"/>
            <a:srcRect l="15625" t="33325" r="26250" b="16650"/>
            <a:stretch/>
          </p:blipFill>
          <p:spPr>
            <a:xfrm>
              <a:off x="8003156" y="1156681"/>
              <a:ext cx="3782443" cy="1830215"/>
            </a:xfrm>
            <a:prstGeom prst="rect">
              <a:avLst/>
            </a:prstGeom>
          </p:spPr>
        </p:pic>
      </p:grpSp>
      <p:sp>
        <p:nvSpPr>
          <p:cNvPr id="10" name="TextBox 9"/>
          <p:cNvSpPr txBox="1"/>
          <p:nvPr/>
        </p:nvSpPr>
        <p:spPr>
          <a:xfrm>
            <a:off x="192924" y="1252677"/>
            <a:ext cx="8465851" cy="5632311"/>
          </a:xfrm>
          <a:prstGeom prst="rect">
            <a:avLst/>
          </a:prstGeom>
          <a:noFill/>
        </p:spPr>
        <p:txBody>
          <a:bodyPr wrap="square" rtlCol="0">
            <a:spAutoFit/>
          </a:bodyPr>
          <a:lstStyle/>
          <a:p>
            <a:pPr marL="342900" indent="-342900">
              <a:buClr>
                <a:srgbClr val="1F497D"/>
              </a:buClr>
              <a:buFont typeface="Wingdings" panose="05000000000000000000" pitchFamily="2" charset="2"/>
              <a:buChar char="§"/>
              <a:defRPr/>
            </a:pPr>
            <a:r>
              <a:rPr lang="en-US" sz="2400" dirty="0">
                <a:solidFill>
                  <a:prstClr val="black"/>
                </a:solidFill>
                <a:latin typeface="Calibri" panose="020F0502020204030204"/>
              </a:rPr>
              <a:t>“Tens of thousands of chemicals are listed with the EPA for commercial use in the United States, with an average of 600 new chemicals listed each year.” U.S. Government Accountability Office</a:t>
            </a:r>
          </a:p>
          <a:p>
            <a:pPr marL="342900" indent="-342900">
              <a:buClr>
                <a:srgbClr val="1F497D"/>
              </a:buClr>
              <a:buFont typeface="Wingdings" panose="05000000000000000000" pitchFamily="2" charset="2"/>
              <a:buChar char="§"/>
              <a:defRPr/>
            </a:pPr>
            <a:endParaRPr lang="en-US" sz="2400" dirty="0">
              <a:solidFill>
                <a:prstClr val="black"/>
              </a:solidFill>
              <a:latin typeface="Calibri" panose="020F0502020204030204"/>
            </a:endParaRPr>
          </a:p>
          <a:p>
            <a:pPr marL="342900" indent="-342900">
              <a:buClr>
                <a:srgbClr val="1F497D"/>
              </a:buClr>
              <a:buFont typeface="Wingdings" panose="05000000000000000000" pitchFamily="2" charset="2"/>
              <a:buChar char="§"/>
              <a:defRPr/>
            </a:pPr>
            <a:r>
              <a:rPr lang="en-US" sz="2400" dirty="0">
                <a:solidFill>
                  <a:prstClr val="black"/>
                </a:solidFill>
                <a:latin typeface="Calibri" panose="020F0502020204030204"/>
              </a:rPr>
              <a:t>Most of these chemicals do not have </a:t>
            </a:r>
            <a:r>
              <a:rPr lang="en-US" sz="2400" i="1" dirty="0">
                <a:solidFill>
                  <a:prstClr val="black"/>
                </a:solidFill>
                <a:latin typeface="Calibri" panose="020F0502020204030204"/>
              </a:rPr>
              <a:t>in vivo </a:t>
            </a:r>
            <a:r>
              <a:rPr lang="en-US" sz="2400" dirty="0">
                <a:solidFill>
                  <a:prstClr val="black"/>
                </a:solidFill>
                <a:latin typeface="Calibri" panose="020F0502020204030204"/>
              </a:rPr>
              <a:t>toxicokinetic data</a:t>
            </a:r>
          </a:p>
          <a:p>
            <a:pPr marL="342900" indent="-342900">
              <a:buClr>
                <a:srgbClr val="1F497D"/>
              </a:buClr>
              <a:buFont typeface="Wingdings" panose="05000000000000000000" pitchFamily="2" charset="2"/>
              <a:buChar char="§"/>
              <a:defRPr/>
            </a:pPr>
            <a:endParaRPr lang="en-US" sz="2400" dirty="0">
              <a:solidFill>
                <a:prstClr val="black"/>
              </a:solidFill>
              <a:latin typeface="Calibri" panose="020F0502020204030204"/>
            </a:endParaRPr>
          </a:p>
          <a:p>
            <a:pPr marL="342900" indent="-342900">
              <a:buClr>
                <a:srgbClr val="1F497D"/>
              </a:buClr>
              <a:buFont typeface="Wingdings" panose="05000000000000000000" pitchFamily="2" charset="2"/>
              <a:buChar char="§"/>
              <a:defRPr/>
            </a:pPr>
            <a:r>
              <a:rPr lang="en-US" sz="2400" dirty="0">
                <a:solidFill>
                  <a:prstClr val="black"/>
                </a:solidFill>
                <a:latin typeface="Calibri" panose="020F0502020204030204"/>
              </a:rPr>
              <a:t>TSCA was updated in June, 2016 to allow more rapid evaluation of chemicals</a:t>
            </a:r>
          </a:p>
          <a:p>
            <a:pPr marL="800100" lvl="1" indent="-342900">
              <a:buClr>
                <a:srgbClr val="1F497D"/>
              </a:buClr>
              <a:buFont typeface="Wingdings" panose="05000000000000000000" pitchFamily="2" charset="2"/>
              <a:buChar char="§"/>
              <a:defRPr/>
            </a:pPr>
            <a:r>
              <a:rPr lang="en-US" sz="2400" dirty="0">
                <a:solidFill>
                  <a:prstClr val="black"/>
                </a:solidFill>
                <a:latin typeface="Calibri" panose="020F0502020204030204"/>
              </a:rPr>
              <a:t>OPPT performs 20 chemical assessments every two years</a:t>
            </a:r>
          </a:p>
          <a:p>
            <a:pPr marL="800100" lvl="1" indent="-342900">
              <a:buClr>
                <a:srgbClr val="1F497D"/>
              </a:buClr>
              <a:buFont typeface="Wingdings" panose="05000000000000000000" pitchFamily="2" charset="2"/>
              <a:buChar char="§"/>
              <a:defRPr/>
            </a:pPr>
            <a:r>
              <a:rPr lang="en-US" sz="2400" dirty="0">
                <a:solidFill>
                  <a:prstClr val="black"/>
                </a:solidFill>
                <a:latin typeface="Calibri" panose="020F0502020204030204"/>
              </a:rPr>
              <a:t>How can we provide them with toxicokinetic predictions?</a:t>
            </a:r>
          </a:p>
          <a:p>
            <a:pPr marL="342900" indent="-342900">
              <a:buClr>
                <a:srgbClr val="1F497D"/>
              </a:buClr>
              <a:buFont typeface="Wingdings" panose="05000000000000000000" pitchFamily="2" charset="2"/>
              <a:buChar char="§"/>
              <a:defRPr/>
            </a:pPr>
            <a:endParaRPr lang="en-US" sz="2400" dirty="0">
              <a:solidFill>
                <a:prstClr val="black"/>
              </a:solidFill>
              <a:latin typeface="Calibri" panose="020F0502020204030204"/>
            </a:endParaRPr>
          </a:p>
          <a:p>
            <a:pPr marL="342900" indent="-342900">
              <a:buClr>
                <a:srgbClr val="1F497D"/>
              </a:buClr>
              <a:buFont typeface="Wingdings" panose="05000000000000000000" pitchFamily="2" charset="2"/>
              <a:buChar char="§"/>
              <a:defRPr/>
            </a:pPr>
            <a:r>
              <a:rPr lang="en-US" sz="2400" dirty="0">
                <a:solidFill>
                  <a:prstClr val="black"/>
                </a:solidFill>
                <a:latin typeface="Calibri" panose="020F0502020204030204"/>
              </a:rPr>
              <a:t>OPP has similar needs for peer-reviewed, statistically-evaluated  toxicokinetic models</a:t>
            </a:r>
          </a:p>
          <a:p>
            <a:pPr marL="342900" indent="-342900">
              <a:buClr>
                <a:srgbClr val="1F497D"/>
              </a:buClr>
              <a:buFont typeface="Wingdings" panose="05000000000000000000" pitchFamily="2" charset="2"/>
              <a:buChar char="§"/>
              <a:defRPr/>
            </a:pPr>
            <a:endParaRPr lang="en-US" sz="2400" dirty="0">
              <a:solidFill>
                <a:prstClr val="black"/>
              </a:solidFill>
              <a:latin typeface="Calibri" panose="020F0502020204030204"/>
            </a:endParaRPr>
          </a:p>
        </p:txBody>
      </p:sp>
      <p:sp>
        <p:nvSpPr>
          <p:cNvPr id="9" name="Title 1">
            <a:extLst>
              <a:ext uri="{FF2B5EF4-FFF2-40B4-BE49-F238E27FC236}">
                <a16:creationId xmlns:a16="http://schemas.microsoft.com/office/drawing/2014/main" id="{6C420773-E744-47F6-9460-9233B9227E2B}"/>
              </a:ext>
            </a:extLst>
          </p:cNvPr>
          <p:cNvSpPr>
            <a:spLocks noGrp="1"/>
          </p:cNvSpPr>
          <p:nvPr>
            <p:ph type="title"/>
          </p:nvPr>
        </p:nvSpPr>
        <p:spPr/>
        <p:txBody>
          <a:bodyPr/>
          <a:lstStyle/>
          <a:p>
            <a:r>
              <a:rPr lang="en-US" sz="3200" dirty="0"/>
              <a:t>Regulatory Drivers for </a:t>
            </a:r>
            <a:r>
              <a:rPr lang="en-US" sz="3200" dirty="0" err="1"/>
              <a:t>CvTdB</a:t>
            </a:r>
            <a:endParaRPr lang="en-US" sz="3200" dirty="0">
              <a:latin typeface="Gill Sans MT" panose="020B0502020104020203" pitchFamily="34" charset="0"/>
            </a:endParaRPr>
          </a:p>
        </p:txBody>
      </p:sp>
      <p:sp>
        <p:nvSpPr>
          <p:cNvPr id="12" name="Rectangle 11">
            <a:extLst>
              <a:ext uri="{FF2B5EF4-FFF2-40B4-BE49-F238E27FC236}">
                <a16:creationId xmlns:a16="http://schemas.microsoft.com/office/drawing/2014/main" id="{0FB68B3D-B447-435F-B7EC-9C65FE8D1645}"/>
              </a:ext>
            </a:extLst>
          </p:cNvPr>
          <p:cNvSpPr/>
          <p:nvPr/>
        </p:nvSpPr>
        <p:spPr>
          <a:xfrm>
            <a:off x="10071099" y="5664369"/>
            <a:ext cx="2120901" cy="338554"/>
          </a:xfrm>
          <a:prstGeom prst="rect">
            <a:avLst/>
          </a:prstGeom>
        </p:spPr>
        <p:txBody>
          <a:bodyPr wrap="square">
            <a:spAutoFit/>
          </a:bodyPr>
          <a:lstStyle/>
          <a:p>
            <a:r>
              <a:rPr lang="en-US" sz="1600" dirty="0">
                <a:solidFill>
                  <a:schemeClr val="bg1"/>
                </a:solidFill>
                <a:latin typeface="+mn-lt"/>
              </a:rPr>
              <a:t>Schmidt, C. W. (2016)</a:t>
            </a:r>
          </a:p>
        </p:txBody>
      </p:sp>
    </p:spTree>
    <p:extLst>
      <p:ext uri="{BB962C8B-B14F-4D97-AF65-F5344CB8AC3E}">
        <p14:creationId xmlns:p14="http://schemas.microsoft.com/office/powerpoint/2010/main" val="825020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Gill Sans MT" panose="020B0502020104020203" pitchFamily="34" charset="0"/>
              </a:rPr>
              <a:t>High Throughput Toxicokinetics (HTTK)</a:t>
            </a:r>
          </a:p>
        </p:txBody>
      </p:sp>
      <p:sp>
        <p:nvSpPr>
          <p:cNvPr id="4" name="Content Placeholder 3"/>
          <p:cNvSpPr>
            <a:spLocks noGrp="1"/>
          </p:cNvSpPr>
          <p:nvPr>
            <p:ph idx="4294967295"/>
          </p:nvPr>
        </p:nvSpPr>
        <p:spPr>
          <a:xfrm>
            <a:off x="1390526" y="1143000"/>
            <a:ext cx="3621613" cy="1468438"/>
          </a:xfrm>
          <a:prstGeom prst="rect">
            <a:avLst/>
          </a:prstGeom>
        </p:spPr>
        <p:txBody>
          <a:bodyPr/>
          <a:lstStyle/>
          <a:p>
            <a:pPr marL="0" indent="0">
              <a:buNone/>
            </a:pPr>
            <a:r>
              <a:rPr lang="en-US" sz="2400" b="1" i="1" dirty="0"/>
              <a:t>In vitro </a:t>
            </a:r>
            <a:r>
              <a:rPr lang="en-US" sz="2400" b="1" dirty="0"/>
              <a:t>toxicokinetic data</a:t>
            </a:r>
          </a:p>
          <a:p>
            <a:pPr marL="0" indent="0" algn="ctr">
              <a:buNone/>
            </a:pPr>
            <a:endParaRPr lang="en-US" sz="2400" b="1" dirty="0"/>
          </a:p>
          <a:p>
            <a:pPr marL="0" indent="0" algn="ctr">
              <a:buNone/>
            </a:pPr>
            <a:r>
              <a:rPr lang="en-US" sz="2400" b="1" dirty="0"/>
              <a:t> </a:t>
            </a:r>
          </a:p>
        </p:txBody>
      </p:sp>
      <p:grpSp>
        <p:nvGrpSpPr>
          <p:cNvPr id="3" name="Group 2">
            <a:extLst>
              <a:ext uri="{FF2B5EF4-FFF2-40B4-BE49-F238E27FC236}">
                <a16:creationId xmlns:a16="http://schemas.microsoft.com/office/drawing/2014/main" id="{AC6C86A9-B483-4B92-92BA-77606E5B8917}"/>
              </a:ext>
            </a:extLst>
          </p:cNvPr>
          <p:cNvGrpSpPr/>
          <p:nvPr/>
        </p:nvGrpSpPr>
        <p:grpSpPr>
          <a:xfrm>
            <a:off x="1288292" y="1479664"/>
            <a:ext cx="3893308" cy="1981200"/>
            <a:chOff x="1870031" y="941855"/>
            <a:chExt cx="7720563" cy="3928787"/>
          </a:xfrm>
        </p:grpSpPr>
        <p:pic>
          <p:nvPicPr>
            <p:cNvPr id="137" name="Picture 81" descr="the human body organs liver">
              <a:extLst>
                <a:ext uri="{FF2B5EF4-FFF2-40B4-BE49-F238E27FC236}">
                  <a16:creationId xmlns:a16="http://schemas.microsoft.com/office/drawing/2014/main" id="{71DC1C65-E9FD-4A3E-A98A-B829A7CCB715}"/>
                </a:ext>
              </a:extLst>
            </p:cNvPr>
            <p:cNvPicPr>
              <a:picLocks noChangeAspect="1" noChangeArrowheads="1"/>
            </p:cNvPicPr>
            <p:nvPr/>
          </p:nvPicPr>
          <p:blipFill>
            <a:blip r:embed="rId2" cstate="print"/>
            <a:srcRect/>
            <a:stretch>
              <a:fillRect/>
            </a:stretch>
          </p:blipFill>
          <p:spPr bwMode="auto">
            <a:xfrm>
              <a:off x="1870031" y="1629394"/>
              <a:ext cx="838200" cy="551815"/>
            </a:xfrm>
            <a:prstGeom prst="rect">
              <a:avLst/>
            </a:prstGeom>
            <a:noFill/>
          </p:spPr>
        </p:pic>
        <p:sp>
          <p:nvSpPr>
            <p:cNvPr id="138" name="AutoShape 54">
              <a:extLst>
                <a:ext uri="{FF2B5EF4-FFF2-40B4-BE49-F238E27FC236}">
                  <a16:creationId xmlns:a16="http://schemas.microsoft.com/office/drawing/2014/main" id="{58B4D399-BF2A-49B8-9BAE-962EE39A61CA}"/>
                </a:ext>
              </a:extLst>
            </p:cNvPr>
            <p:cNvSpPr>
              <a:spLocks noChangeArrowheads="1"/>
            </p:cNvSpPr>
            <p:nvPr/>
          </p:nvSpPr>
          <p:spPr bwMode="auto">
            <a:xfrm>
              <a:off x="4273506" y="1632417"/>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40" name="AutoShape 54">
              <a:extLst>
                <a:ext uri="{FF2B5EF4-FFF2-40B4-BE49-F238E27FC236}">
                  <a16:creationId xmlns:a16="http://schemas.microsoft.com/office/drawing/2014/main" id="{EFE3BD82-6F6A-46C1-81C3-6C0B624BA042}"/>
                </a:ext>
              </a:extLst>
            </p:cNvPr>
            <p:cNvSpPr>
              <a:spLocks noChangeArrowheads="1"/>
            </p:cNvSpPr>
            <p:nvPr/>
          </p:nvSpPr>
          <p:spPr bwMode="auto">
            <a:xfrm>
              <a:off x="2816181" y="1632417"/>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42" name="AutoShape 54">
              <a:extLst>
                <a:ext uri="{FF2B5EF4-FFF2-40B4-BE49-F238E27FC236}">
                  <a16:creationId xmlns:a16="http://schemas.microsoft.com/office/drawing/2014/main" id="{0CEC217E-9414-4B0B-B145-D11B8987416E}"/>
                </a:ext>
              </a:extLst>
            </p:cNvPr>
            <p:cNvSpPr>
              <a:spLocks noChangeArrowheads="1"/>
            </p:cNvSpPr>
            <p:nvPr/>
          </p:nvSpPr>
          <p:spPr bwMode="auto">
            <a:xfrm>
              <a:off x="5797506" y="1689567"/>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44" name="Teardrop 143">
              <a:extLst>
                <a:ext uri="{FF2B5EF4-FFF2-40B4-BE49-F238E27FC236}">
                  <a16:creationId xmlns:a16="http://schemas.microsoft.com/office/drawing/2014/main" id="{CF9433A0-D254-4FD8-8BBB-48E268C7E051}"/>
                </a:ext>
              </a:extLst>
            </p:cNvPr>
            <p:cNvSpPr/>
            <p:nvPr/>
          </p:nvSpPr>
          <p:spPr bwMode="auto">
            <a:xfrm rot="18966619">
              <a:off x="6546806" y="1424455"/>
              <a:ext cx="119063" cy="123825"/>
            </a:xfrm>
            <a:prstGeom prst="teardrop">
              <a:avLst/>
            </a:prstGeom>
            <a:solidFill>
              <a:schemeClr val="accent2">
                <a:lumMod val="20000"/>
                <a:lumOff val="80000"/>
              </a:schemeClr>
            </a:solidFill>
            <a:ln w="9525" cap="flat" cmpd="sng" algn="ctr">
              <a:noFill/>
              <a:prstDash val="solid"/>
              <a:round/>
              <a:headEnd type="none" w="med" len="med"/>
              <a:tailEnd type="none" w="med" len="med"/>
            </a:ln>
            <a:effectLst/>
          </p:spPr>
          <p:txBody>
            <a:bodyPr anchor="ctr"/>
            <a:lstStyle/>
            <a:p>
              <a:pPr eaLnBrk="1" hangingPunct="1">
                <a:defRPr/>
              </a:pPr>
              <a:endParaRPr lang="en-US" sz="2800" b="1">
                <a:solidFill>
                  <a:srgbClr val="246049"/>
                </a:solidFill>
                <a:latin typeface="Calibri" pitchFamily="34" charset="0"/>
                <a:ea typeface="+mn-ea"/>
                <a:cs typeface="Calibri" pitchFamily="34" charset="0"/>
              </a:endParaRPr>
            </a:p>
          </p:txBody>
        </p:sp>
        <p:pic>
          <p:nvPicPr>
            <p:cNvPr id="145" name="Picture 13" descr="C:\Documents and Settings\rthomas\Local Settings\Temporary Internet Files\Content.IE5\4VB10BF7\MCj03404440000[1].wmf">
              <a:extLst>
                <a:ext uri="{FF2B5EF4-FFF2-40B4-BE49-F238E27FC236}">
                  <a16:creationId xmlns:a16="http://schemas.microsoft.com/office/drawing/2014/main" id="{0314220E-BC1B-4D43-BEF3-2EB8259DE251}"/>
                </a:ext>
              </a:extLst>
            </p:cNvPr>
            <p:cNvPicPr>
              <a:picLocks noChangeAspect="1" noChangeArrowheads="1"/>
            </p:cNvPicPr>
            <p:nvPr/>
          </p:nvPicPr>
          <p:blipFill>
            <a:blip r:embed="rId3" cstate="print"/>
            <a:srcRect/>
            <a:stretch>
              <a:fillRect/>
            </a:stretch>
          </p:blipFill>
          <p:spPr bwMode="auto">
            <a:xfrm>
              <a:off x="6289631" y="941855"/>
              <a:ext cx="323850" cy="460375"/>
            </a:xfrm>
            <a:prstGeom prst="rect">
              <a:avLst/>
            </a:prstGeom>
            <a:noFill/>
            <a:ln w="9525">
              <a:noFill/>
              <a:miter lim="800000"/>
              <a:headEnd/>
              <a:tailEnd/>
            </a:ln>
          </p:spPr>
        </p:pic>
        <p:pic>
          <p:nvPicPr>
            <p:cNvPr id="146" name="Picture 15" descr="http://www.agilent.com/about/newsroom/lsca/imagelibrary/images/cag_28_LC-MS-system.jpg">
              <a:extLst>
                <a:ext uri="{FF2B5EF4-FFF2-40B4-BE49-F238E27FC236}">
                  <a16:creationId xmlns:a16="http://schemas.microsoft.com/office/drawing/2014/main" id="{2CD5427A-5944-4E6A-B1A7-4E1E610B3F1C}"/>
                </a:ext>
              </a:extLst>
            </p:cNvPr>
            <p:cNvPicPr>
              <a:picLocks noChangeAspect="1" noChangeArrowheads="1"/>
            </p:cNvPicPr>
            <p:nvPr/>
          </p:nvPicPr>
          <p:blipFill>
            <a:blip r:embed="rId4" cstate="print"/>
            <a:srcRect/>
            <a:stretch>
              <a:fillRect/>
            </a:stretch>
          </p:blipFill>
          <p:spPr bwMode="auto">
            <a:xfrm>
              <a:off x="7610431" y="1456205"/>
              <a:ext cx="1033463" cy="735012"/>
            </a:xfrm>
            <a:prstGeom prst="rect">
              <a:avLst/>
            </a:prstGeom>
            <a:noFill/>
            <a:ln w="9525">
              <a:noFill/>
              <a:miter lim="800000"/>
              <a:headEnd/>
              <a:tailEnd/>
            </a:ln>
          </p:spPr>
        </p:pic>
        <p:sp>
          <p:nvSpPr>
            <p:cNvPr id="147" name="AutoShape 54">
              <a:extLst>
                <a:ext uri="{FF2B5EF4-FFF2-40B4-BE49-F238E27FC236}">
                  <a16:creationId xmlns:a16="http://schemas.microsoft.com/office/drawing/2014/main" id="{14A44143-EF30-458A-AF9F-2517A8F0A030}"/>
                </a:ext>
              </a:extLst>
            </p:cNvPr>
            <p:cNvSpPr>
              <a:spLocks noChangeArrowheads="1"/>
            </p:cNvSpPr>
            <p:nvPr/>
          </p:nvSpPr>
          <p:spPr bwMode="auto">
            <a:xfrm>
              <a:off x="7159581" y="1641942"/>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grpSp>
          <p:nvGrpSpPr>
            <p:cNvPr id="149" name="Group 148">
              <a:extLst>
                <a:ext uri="{FF2B5EF4-FFF2-40B4-BE49-F238E27FC236}">
                  <a16:creationId xmlns:a16="http://schemas.microsoft.com/office/drawing/2014/main" id="{BE142BD7-222B-4D9B-9ADB-CF2AF4326BDA}"/>
                </a:ext>
              </a:extLst>
            </p:cNvPr>
            <p:cNvGrpSpPr/>
            <p:nvPr/>
          </p:nvGrpSpPr>
          <p:grpSpPr>
            <a:xfrm>
              <a:off x="3474994" y="1476994"/>
              <a:ext cx="560388" cy="595313"/>
              <a:chOff x="2595563" y="1300163"/>
              <a:chExt cx="560388" cy="595313"/>
            </a:xfrm>
          </p:grpSpPr>
          <p:sp>
            <p:nvSpPr>
              <p:cNvPr id="150" name="Rectangle 15">
                <a:extLst>
                  <a:ext uri="{FF2B5EF4-FFF2-40B4-BE49-F238E27FC236}">
                    <a16:creationId xmlns:a16="http://schemas.microsoft.com/office/drawing/2014/main" id="{6168A920-EDF1-4A46-A607-C28540A8BB54}"/>
                  </a:ext>
                </a:extLst>
              </p:cNvPr>
              <p:cNvSpPr>
                <a:spLocks noChangeArrowheads="1"/>
              </p:cNvSpPr>
              <p:nvPr/>
            </p:nvSpPr>
            <p:spPr bwMode="auto">
              <a:xfrm>
                <a:off x="2641600" y="13763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 name="Rectangle 16">
                <a:extLst>
                  <a:ext uri="{FF2B5EF4-FFF2-40B4-BE49-F238E27FC236}">
                    <a16:creationId xmlns:a16="http://schemas.microsoft.com/office/drawing/2014/main" id="{5B706F2B-D29E-48D6-B0E2-8EC5D9FFEA11}"/>
                  </a:ext>
                </a:extLst>
              </p:cNvPr>
              <p:cNvSpPr>
                <a:spLocks noChangeArrowheads="1"/>
              </p:cNvSpPr>
              <p:nvPr/>
            </p:nvSpPr>
            <p:spPr bwMode="auto">
              <a:xfrm>
                <a:off x="3094038" y="13001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Rectangle 18">
                <a:extLst>
                  <a:ext uri="{FF2B5EF4-FFF2-40B4-BE49-F238E27FC236}">
                    <a16:creationId xmlns:a16="http://schemas.microsoft.com/office/drawing/2014/main" id="{91435C4B-64E1-4680-B22B-14C9AEE0B26E}"/>
                  </a:ext>
                </a:extLst>
              </p:cNvPr>
              <p:cNvSpPr>
                <a:spLocks noChangeArrowheads="1"/>
              </p:cNvSpPr>
              <p:nvPr/>
            </p:nvSpPr>
            <p:spPr bwMode="auto">
              <a:xfrm>
                <a:off x="2595563" y="13049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Rectangle 20">
                <a:extLst>
                  <a:ext uri="{FF2B5EF4-FFF2-40B4-BE49-F238E27FC236}">
                    <a16:creationId xmlns:a16="http://schemas.microsoft.com/office/drawing/2014/main" id="{D51EF761-2A7A-404B-91A6-083A803E636D}"/>
                  </a:ext>
                </a:extLst>
              </p:cNvPr>
              <p:cNvSpPr>
                <a:spLocks noChangeArrowheads="1"/>
              </p:cNvSpPr>
              <p:nvPr/>
            </p:nvSpPr>
            <p:spPr bwMode="auto">
              <a:xfrm>
                <a:off x="2595563" y="18335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14DB343D-7CA7-47BC-935C-9D63C0A1454D}"/>
                  </a:ext>
                </a:extLst>
              </p:cNvPr>
              <p:cNvGrpSpPr/>
              <p:nvPr/>
            </p:nvGrpSpPr>
            <p:grpSpPr>
              <a:xfrm>
                <a:off x="2691222" y="1371600"/>
                <a:ext cx="379911" cy="457200"/>
                <a:chOff x="2667000" y="1371600"/>
                <a:chExt cx="379911" cy="457200"/>
              </a:xfrm>
            </p:grpSpPr>
            <p:pic>
              <p:nvPicPr>
                <p:cNvPr id="155" name="Picture 65">
                  <a:extLst>
                    <a:ext uri="{FF2B5EF4-FFF2-40B4-BE49-F238E27FC236}">
                      <a16:creationId xmlns:a16="http://schemas.microsoft.com/office/drawing/2014/main" id="{23DFF25C-BE98-4EF0-8832-81E07834CC19}"/>
                    </a:ext>
                  </a:extLst>
                </p:cNvPr>
                <p:cNvPicPr>
                  <a:picLocks noChangeAspect="1" noChangeArrowheads="1"/>
                </p:cNvPicPr>
                <p:nvPr/>
              </p:nvPicPr>
              <p:blipFill>
                <a:blip r:embed="rId5" cstate="print"/>
                <a:srcRect/>
                <a:stretch>
                  <a:fillRect/>
                </a:stretch>
              </p:blipFill>
              <p:spPr bwMode="auto">
                <a:xfrm>
                  <a:off x="2744289" y="13716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56" name="Picture 65">
                  <a:extLst>
                    <a:ext uri="{FF2B5EF4-FFF2-40B4-BE49-F238E27FC236}">
                      <a16:creationId xmlns:a16="http://schemas.microsoft.com/office/drawing/2014/main" id="{37A29EA1-FA02-4ADC-BE01-45EFF8AC047E}"/>
                    </a:ext>
                  </a:extLst>
                </p:cNvPr>
                <p:cNvPicPr>
                  <a:picLocks noChangeAspect="1" noChangeArrowheads="1"/>
                </p:cNvPicPr>
                <p:nvPr/>
              </p:nvPicPr>
              <p:blipFill>
                <a:blip r:embed="rId5" cstate="print"/>
                <a:srcRect/>
                <a:stretch>
                  <a:fillRect/>
                </a:stretch>
              </p:blipFill>
              <p:spPr bwMode="auto">
                <a:xfrm>
                  <a:off x="28956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57" name="Picture 65">
                  <a:extLst>
                    <a:ext uri="{FF2B5EF4-FFF2-40B4-BE49-F238E27FC236}">
                      <a16:creationId xmlns:a16="http://schemas.microsoft.com/office/drawing/2014/main" id="{2F876136-1C58-456D-90FC-6E4B3FE4ADE0}"/>
                    </a:ext>
                  </a:extLst>
                </p:cNvPr>
                <p:cNvPicPr>
                  <a:picLocks noChangeAspect="1" noChangeArrowheads="1"/>
                </p:cNvPicPr>
                <p:nvPr/>
              </p:nvPicPr>
              <p:blipFill>
                <a:blip r:embed="rId5" cstate="print"/>
                <a:srcRect/>
                <a:stretch>
                  <a:fillRect/>
                </a:stretch>
              </p:blipFill>
              <p:spPr bwMode="auto">
                <a:xfrm>
                  <a:off x="26670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58" name="Picture 65">
                  <a:extLst>
                    <a:ext uri="{FF2B5EF4-FFF2-40B4-BE49-F238E27FC236}">
                      <a16:creationId xmlns:a16="http://schemas.microsoft.com/office/drawing/2014/main" id="{B14598B2-EC4C-4103-9C12-098384F3609D}"/>
                    </a:ext>
                  </a:extLst>
                </p:cNvPr>
                <p:cNvPicPr>
                  <a:picLocks noChangeAspect="1" noChangeArrowheads="1"/>
                </p:cNvPicPr>
                <p:nvPr/>
              </p:nvPicPr>
              <p:blipFill>
                <a:blip r:embed="rId5" cstate="print"/>
                <a:srcRect/>
                <a:stretch>
                  <a:fillRect/>
                </a:stretch>
              </p:blipFill>
              <p:spPr bwMode="auto">
                <a:xfrm>
                  <a:off x="2819400" y="16764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grpSp>
        </p:grpSp>
        <p:grpSp>
          <p:nvGrpSpPr>
            <p:cNvPr id="159" name="Group 158">
              <a:extLst>
                <a:ext uri="{FF2B5EF4-FFF2-40B4-BE49-F238E27FC236}">
                  <a16:creationId xmlns:a16="http://schemas.microsoft.com/office/drawing/2014/main" id="{6389254A-ED95-4972-9DF2-F61E4E1B85C6}"/>
                </a:ext>
              </a:extLst>
            </p:cNvPr>
            <p:cNvGrpSpPr/>
            <p:nvPr/>
          </p:nvGrpSpPr>
          <p:grpSpPr>
            <a:xfrm>
              <a:off x="4920413" y="1476994"/>
              <a:ext cx="560388" cy="595313"/>
              <a:chOff x="2595563" y="1300163"/>
              <a:chExt cx="560388" cy="595313"/>
            </a:xfrm>
          </p:grpSpPr>
          <p:sp>
            <p:nvSpPr>
              <p:cNvPr id="160" name="Rectangle 15">
                <a:extLst>
                  <a:ext uri="{FF2B5EF4-FFF2-40B4-BE49-F238E27FC236}">
                    <a16:creationId xmlns:a16="http://schemas.microsoft.com/office/drawing/2014/main" id="{D1E48212-5CF8-4D04-AE37-EBE41932A672}"/>
                  </a:ext>
                </a:extLst>
              </p:cNvPr>
              <p:cNvSpPr>
                <a:spLocks noChangeArrowheads="1"/>
              </p:cNvSpPr>
              <p:nvPr/>
            </p:nvSpPr>
            <p:spPr bwMode="auto">
              <a:xfrm>
                <a:off x="2641600" y="13763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Rectangle 16">
                <a:extLst>
                  <a:ext uri="{FF2B5EF4-FFF2-40B4-BE49-F238E27FC236}">
                    <a16:creationId xmlns:a16="http://schemas.microsoft.com/office/drawing/2014/main" id="{625B1D8F-BE66-48A4-A84B-CD6024635564}"/>
                  </a:ext>
                </a:extLst>
              </p:cNvPr>
              <p:cNvSpPr>
                <a:spLocks noChangeArrowheads="1"/>
              </p:cNvSpPr>
              <p:nvPr/>
            </p:nvSpPr>
            <p:spPr bwMode="auto">
              <a:xfrm>
                <a:off x="3094038" y="13001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Rectangle 18">
                <a:extLst>
                  <a:ext uri="{FF2B5EF4-FFF2-40B4-BE49-F238E27FC236}">
                    <a16:creationId xmlns:a16="http://schemas.microsoft.com/office/drawing/2014/main" id="{B74A41B0-C5C3-410A-B4BA-D739488D3C93}"/>
                  </a:ext>
                </a:extLst>
              </p:cNvPr>
              <p:cNvSpPr>
                <a:spLocks noChangeArrowheads="1"/>
              </p:cNvSpPr>
              <p:nvPr/>
            </p:nvSpPr>
            <p:spPr bwMode="auto">
              <a:xfrm>
                <a:off x="2595563" y="13049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 name="Rectangle 20">
                <a:extLst>
                  <a:ext uri="{FF2B5EF4-FFF2-40B4-BE49-F238E27FC236}">
                    <a16:creationId xmlns:a16="http://schemas.microsoft.com/office/drawing/2014/main" id="{9DD03DE1-06A9-4C0E-A434-C09089F113DE}"/>
                  </a:ext>
                </a:extLst>
              </p:cNvPr>
              <p:cNvSpPr>
                <a:spLocks noChangeArrowheads="1"/>
              </p:cNvSpPr>
              <p:nvPr/>
            </p:nvSpPr>
            <p:spPr bwMode="auto">
              <a:xfrm>
                <a:off x="2595563" y="18335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64" name="Group 177">
                <a:extLst>
                  <a:ext uri="{FF2B5EF4-FFF2-40B4-BE49-F238E27FC236}">
                    <a16:creationId xmlns:a16="http://schemas.microsoft.com/office/drawing/2014/main" id="{A73700DD-C3CF-4EFC-A785-B1ADDFDEBFE5}"/>
                  </a:ext>
                </a:extLst>
              </p:cNvPr>
              <p:cNvGrpSpPr/>
              <p:nvPr/>
            </p:nvGrpSpPr>
            <p:grpSpPr>
              <a:xfrm>
                <a:off x="2691222" y="1371600"/>
                <a:ext cx="379911" cy="457200"/>
                <a:chOff x="2667000" y="1371600"/>
                <a:chExt cx="379911" cy="457200"/>
              </a:xfrm>
            </p:grpSpPr>
            <p:pic>
              <p:nvPicPr>
                <p:cNvPr id="165" name="Picture 65">
                  <a:extLst>
                    <a:ext uri="{FF2B5EF4-FFF2-40B4-BE49-F238E27FC236}">
                      <a16:creationId xmlns:a16="http://schemas.microsoft.com/office/drawing/2014/main" id="{030C3F8F-9BCA-40F2-B3A6-98B7353EE7BB}"/>
                    </a:ext>
                  </a:extLst>
                </p:cNvPr>
                <p:cNvPicPr>
                  <a:picLocks noChangeAspect="1" noChangeArrowheads="1"/>
                </p:cNvPicPr>
                <p:nvPr/>
              </p:nvPicPr>
              <p:blipFill>
                <a:blip r:embed="rId5" cstate="print"/>
                <a:srcRect/>
                <a:stretch>
                  <a:fillRect/>
                </a:stretch>
              </p:blipFill>
              <p:spPr bwMode="auto">
                <a:xfrm>
                  <a:off x="2744289" y="13716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66" name="Picture 65">
                  <a:extLst>
                    <a:ext uri="{FF2B5EF4-FFF2-40B4-BE49-F238E27FC236}">
                      <a16:creationId xmlns:a16="http://schemas.microsoft.com/office/drawing/2014/main" id="{DBDF1BF3-012D-4726-8C34-6A55ABA6AB85}"/>
                    </a:ext>
                  </a:extLst>
                </p:cNvPr>
                <p:cNvPicPr>
                  <a:picLocks noChangeAspect="1" noChangeArrowheads="1"/>
                </p:cNvPicPr>
                <p:nvPr/>
              </p:nvPicPr>
              <p:blipFill>
                <a:blip r:embed="rId5" cstate="print"/>
                <a:srcRect/>
                <a:stretch>
                  <a:fillRect/>
                </a:stretch>
              </p:blipFill>
              <p:spPr bwMode="auto">
                <a:xfrm>
                  <a:off x="28956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67" name="Picture 65">
                  <a:extLst>
                    <a:ext uri="{FF2B5EF4-FFF2-40B4-BE49-F238E27FC236}">
                      <a16:creationId xmlns:a16="http://schemas.microsoft.com/office/drawing/2014/main" id="{6942FDC4-CEA9-4AD5-B635-FAC567235528}"/>
                    </a:ext>
                  </a:extLst>
                </p:cNvPr>
                <p:cNvPicPr>
                  <a:picLocks noChangeAspect="1" noChangeArrowheads="1"/>
                </p:cNvPicPr>
                <p:nvPr/>
              </p:nvPicPr>
              <p:blipFill>
                <a:blip r:embed="rId5" cstate="print"/>
                <a:srcRect/>
                <a:stretch>
                  <a:fillRect/>
                </a:stretch>
              </p:blipFill>
              <p:spPr bwMode="auto">
                <a:xfrm>
                  <a:off x="26670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68" name="Picture 65">
                  <a:extLst>
                    <a:ext uri="{FF2B5EF4-FFF2-40B4-BE49-F238E27FC236}">
                      <a16:creationId xmlns:a16="http://schemas.microsoft.com/office/drawing/2014/main" id="{E3D7B31A-3905-49A6-ADBF-079BAC10CE9B}"/>
                    </a:ext>
                  </a:extLst>
                </p:cNvPr>
                <p:cNvPicPr>
                  <a:picLocks noChangeAspect="1" noChangeArrowheads="1"/>
                </p:cNvPicPr>
                <p:nvPr/>
              </p:nvPicPr>
              <p:blipFill>
                <a:blip r:embed="rId5" cstate="print"/>
                <a:srcRect/>
                <a:stretch>
                  <a:fillRect/>
                </a:stretch>
              </p:blipFill>
              <p:spPr bwMode="auto">
                <a:xfrm>
                  <a:off x="2819400" y="16764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grpSp>
        </p:grpSp>
        <p:grpSp>
          <p:nvGrpSpPr>
            <p:cNvPr id="169" name="Group 168">
              <a:extLst>
                <a:ext uri="{FF2B5EF4-FFF2-40B4-BE49-F238E27FC236}">
                  <a16:creationId xmlns:a16="http://schemas.microsoft.com/office/drawing/2014/main" id="{9FA20F25-C7A3-4CE6-BBEA-C391DB15B8A1}"/>
                </a:ext>
              </a:extLst>
            </p:cNvPr>
            <p:cNvGrpSpPr/>
            <p:nvPr/>
          </p:nvGrpSpPr>
          <p:grpSpPr>
            <a:xfrm>
              <a:off x="6365831" y="1476994"/>
              <a:ext cx="560388" cy="595313"/>
              <a:chOff x="2595563" y="1300163"/>
              <a:chExt cx="560388" cy="595313"/>
            </a:xfrm>
          </p:grpSpPr>
          <p:sp>
            <p:nvSpPr>
              <p:cNvPr id="170" name="Rectangle 15">
                <a:extLst>
                  <a:ext uri="{FF2B5EF4-FFF2-40B4-BE49-F238E27FC236}">
                    <a16:creationId xmlns:a16="http://schemas.microsoft.com/office/drawing/2014/main" id="{A446F4DC-F67D-4B39-A8E0-025A8660B82A}"/>
                  </a:ext>
                </a:extLst>
              </p:cNvPr>
              <p:cNvSpPr>
                <a:spLocks noChangeArrowheads="1"/>
              </p:cNvSpPr>
              <p:nvPr/>
            </p:nvSpPr>
            <p:spPr bwMode="auto">
              <a:xfrm>
                <a:off x="2641600" y="13763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16">
                <a:extLst>
                  <a:ext uri="{FF2B5EF4-FFF2-40B4-BE49-F238E27FC236}">
                    <a16:creationId xmlns:a16="http://schemas.microsoft.com/office/drawing/2014/main" id="{C72A2033-9C4B-40CB-A787-042990725728}"/>
                  </a:ext>
                </a:extLst>
              </p:cNvPr>
              <p:cNvSpPr>
                <a:spLocks noChangeArrowheads="1"/>
              </p:cNvSpPr>
              <p:nvPr/>
            </p:nvSpPr>
            <p:spPr bwMode="auto">
              <a:xfrm>
                <a:off x="3094038" y="13001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18">
                <a:extLst>
                  <a:ext uri="{FF2B5EF4-FFF2-40B4-BE49-F238E27FC236}">
                    <a16:creationId xmlns:a16="http://schemas.microsoft.com/office/drawing/2014/main" id="{0584F287-11CC-456B-8B81-A7DAAE280869}"/>
                  </a:ext>
                </a:extLst>
              </p:cNvPr>
              <p:cNvSpPr>
                <a:spLocks noChangeArrowheads="1"/>
              </p:cNvSpPr>
              <p:nvPr/>
            </p:nvSpPr>
            <p:spPr bwMode="auto">
              <a:xfrm>
                <a:off x="2595563" y="13049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20">
                <a:extLst>
                  <a:ext uri="{FF2B5EF4-FFF2-40B4-BE49-F238E27FC236}">
                    <a16:creationId xmlns:a16="http://schemas.microsoft.com/office/drawing/2014/main" id="{E96138E6-01A1-4FFE-B3FC-A199B0C31801}"/>
                  </a:ext>
                </a:extLst>
              </p:cNvPr>
              <p:cNvSpPr>
                <a:spLocks noChangeArrowheads="1"/>
              </p:cNvSpPr>
              <p:nvPr/>
            </p:nvSpPr>
            <p:spPr bwMode="auto">
              <a:xfrm>
                <a:off x="2595563" y="18335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4" name="Group 177">
                <a:extLst>
                  <a:ext uri="{FF2B5EF4-FFF2-40B4-BE49-F238E27FC236}">
                    <a16:creationId xmlns:a16="http://schemas.microsoft.com/office/drawing/2014/main" id="{D3A97450-A835-423D-B7E2-0F53DAFAA405}"/>
                  </a:ext>
                </a:extLst>
              </p:cNvPr>
              <p:cNvGrpSpPr/>
              <p:nvPr/>
            </p:nvGrpSpPr>
            <p:grpSpPr>
              <a:xfrm>
                <a:off x="2691222" y="1371600"/>
                <a:ext cx="379911" cy="457200"/>
                <a:chOff x="2667000" y="1371600"/>
                <a:chExt cx="379911" cy="457200"/>
              </a:xfrm>
            </p:grpSpPr>
            <p:pic>
              <p:nvPicPr>
                <p:cNvPr id="175" name="Picture 65">
                  <a:extLst>
                    <a:ext uri="{FF2B5EF4-FFF2-40B4-BE49-F238E27FC236}">
                      <a16:creationId xmlns:a16="http://schemas.microsoft.com/office/drawing/2014/main" id="{EBB14CDF-B8A3-4639-BEC4-5D3D02BDB1AD}"/>
                    </a:ext>
                  </a:extLst>
                </p:cNvPr>
                <p:cNvPicPr>
                  <a:picLocks noChangeAspect="1" noChangeArrowheads="1"/>
                </p:cNvPicPr>
                <p:nvPr/>
              </p:nvPicPr>
              <p:blipFill>
                <a:blip r:embed="rId5" cstate="print"/>
                <a:srcRect/>
                <a:stretch>
                  <a:fillRect/>
                </a:stretch>
              </p:blipFill>
              <p:spPr bwMode="auto">
                <a:xfrm>
                  <a:off x="2744289" y="13716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76" name="Picture 65">
                  <a:extLst>
                    <a:ext uri="{FF2B5EF4-FFF2-40B4-BE49-F238E27FC236}">
                      <a16:creationId xmlns:a16="http://schemas.microsoft.com/office/drawing/2014/main" id="{827EA7F3-98D0-493A-9775-218C432A8673}"/>
                    </a:ext>
                  </a:extLst>
                </p:cNvPr>
                <p:cNvPicPr>
                  <a:picLocks noChangeAspect="1" noChangeArrowheads="1"/>
                </p:cNvPicPr>
                <p:nvPr/>
              </p:nvPicPr>
              <p:blipFill>
                <a:blip r:embed="rId5" cstate="print"/>
                <a:srcRect/>
                <a:stretch>
                  <a:fillRect/>
                </a:stretch>
              </p:blipFill>
              <p:spPr bwMode="auto">
                <a:xfrm>
                  <a:off x="28956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77" name="Picture 65">
                  <a:extLst>
                    <a:ext uri="{FF2B5EF4-FFF2-40B4-BE49-F238E27FC236}">
                      <a16:creationId xmlns:a16="http://schemas.microsoft.com/office/drawing/2014/main" id="{B489B212-8875-4516-AFD5-ED38AACA5B47}"/>
                    </a:ext>
                  </a:extLst>
                </p:cNvPr>
                <p:cNvPicPr>
                  <a:picLocks noChangeAspect="1" noChangeArrowheads="1"/>
                </p:cNvPicPr>
                <p:nvPr/>
              </p:nvPicPr>
              <p:blipFill>
                <a:blip r:embed="rId5" cstate="print"/>
                <a:srcRect/>
                <a:stretch>
                  <a:fillRect/>
                </a:stretch>
              </p:blipFill>
              <p:spPr bwMode="auto">
                <a:xfrm>
                  <a:off x="2667000" y="15240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pic>
              <p:nvPicPr>
                <p:cNvPr id="178" name="Picture 65">
                  <a:extLst>
                    <a:ext uri="{FF2B5EF4-FFF2-40B4-BE49-F238E27FC236}">
                      <a16:creationId xmlns:a16="http://schemas.microsoft.com/office/drawing/2014/main" id="{59A92E70-9504-4584-830B-9C7C0A427E16}"/>
                    </a:ext>
                  </a:extLst>
                </p:cNvPr>
                <p:cNvPicPr>
                  <a:picLocks noChangeAspect="1" noChangeArrowheads="1"/>
                </p:cNvPicPr>
                <p:nvPr/>
              </p:nvPicPr>
              <p:blipFill>
                <a:blip r:embed="rId5" cstate="print"/>
                <a:srcRect/>
                <a:stretch>
                  <a:fillRect/>
                </a:stretch>
              </p:blipFill>
              <p:spPr bwMode="auto">
                <a:xfrm>
                  <a:off x="2819400" y="1676400"/>
                  <a:ext cx="151311" cy="152400"/>
                </a:xfrm>
                <a:prstGeom prst="rect">
                  <a:avLst/>
                </a:prstGeom>
                <a:noFill/>
                <a:ln w="9525">
                  <a:noFill/>
                  <a:miter lim="800000"/>
                  <a:headEnd/>
                  <a:tailEnd/>
                </a:ln>
                <a:effectLst/>
                <a:scene3d>
                  <a:camera prst="orthographicFront">
                    <a:rot lat="18299982" lon="0" rev="0"/>
                  </a:camera>
                  <a:lightRig rig="sunrise" dir="t"/>
                </a:scene3d>
                <a:sp3d>
                  <a:bevelB h="25400"/>
                </a:sp3d>
              </p:spPr>
            </p:pic>
          </p:grpSp>
        </p:grpSp>
        <p:grpSp>
          <p:nvGrpSpPr>
            <p:cNvPr id="179" name="Group 178">
              <a:extLst>
                <a:ext uri="{FF2B5EF4-FFF2-40B4-BE49-F238E27FC236}">
                  <a16:creationId xmlns:a16="http://schemas.microsoft.com/office/drawing/2014/main" id="{BD797C45-C01C-427B-B101-D68ED06EE17D}"/>
                </a:ext>
              </a:extLst>
            </p:cNvPr>
            <p:cNvGrpSpPr/>
            <p:nvPr/>
          </p:nvGrpSpPr>
          <p:grpSpPr>
            <a:xfrm>
              <a:off x="2199194" y="2875430"/>
              <a:ext cx="7391400" cy="1995212"/>
              <a:chOff x="1219200" y="1059138"/>
              <a:chExt cx="7391400" cy="1995212"/>
            </a:xfrm>
          </p:grpSpPr>
          <p:pic>
            <p:nvPicPr>
              <p:cNvPr id="180" name="Picture 4" descr="http://www.adithimedx.com/Vacutainer.jpg">
                <a:extLst>
                  <a:ext uri="{FF2B5EF4-FFF2-40B4-BE49-F238E27FC236}">
                    <a16:creationId xmlns:a16="http://schemas.microsoft.com/office/drawing/2014/main" id="{900A8AA4-35E7-4F9A-B073-A94F308C91CA}"/>
                  </a:ext>
                </a:extLst>
              </p:cNvPr>
              <p:cNvPicPr>
                <a:picLocks noChangeAspect="1" noChangeArrowheads="1"/>
              </p:cNvPicPr>
              <p:nvPr/>
            </p:nvPicPr>
            <p:blipFill>
              <a:blip r:embed="rId6" cstate="print"/>
              <a:srcRect l="51666" r="32906" b="35107"/>
              <a:stretch>
                <a:fillRect/>
              </a:stretch>
            </p:blipFill>
            <p:spPr bwMode="auto">
              <a:xfrm>
                <a:off x="3352800" y="1059138"/>
                <a:ext cx="247164" cy="922062"/>
              </a:xfrm>
              <a:prstGeom prst="rect">
                <a:avLst/>
              </a:prstGeom>
              <a:noFill/>
              <a:ln w="9525">
                <a:noFill/>
                <a:miter lim="800000"/>
                <a:headEnd/>
                <a:tailEnd/>
              </a:ln>
            </p:spPr>
          </p:pic>
          <p:sp>
            <p:nvSpPr>
              <p:cNvPr id="181" name="AutoShape 54">
                <a:extLst>
                  <a:ext uri="{FF2B5EF4-FFF2-40B4-BE49-F238E27FC236}">
                    <a16:creationId xmlns:a16="http://schemas.microsoft.com/office/drawing/2014/main" id="{6C912090-2FEA-4E88-A8F9-2528F15C6AD7}"/>
                  </a:ext>
                </a:extLst>
              </p:cNvPr>
              <p:cNvSpPr>
                <a:spLocks noChangeArrowheads="1"/>
              </p:cNvSpPr>
              <p:nvPr/>
            </p:nvSpPr>
            <p:spPr bwMode="auto">
              <a:xfrm>
                <a:off x="2362200" y="2530475"/>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83" name="AutoShape 54">
                <a:extLst>
                  <a:ext uri="{FF2B5EF4-FFF2-40B4-BE49-F238E27FC236}">
                    <a16:creationId xmlns:a16="http://schemas.microsoft.com/office/drawing/2014/main" id="{2FC105EB-A1F1-447B-949A-D340B3390810}"/>
                  </a:ext>
                </a:extLst>
              </p:cNvPr>
              <p:cNvSpPr>
                <a:spLocks noChangeArrowheads="1"/>
              </p:cNvSpPr>
              <p:nvPr/>
            </p:nvSpPr>
            <p:spPr bwMode="auto">
              <a:xfrm>
                <a:off x="4011613" y="2530475"/>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85" name="AutoShape 54">
                <a:extLst>
                  <a:ext uri="{FF2B5EF4-FFF2-40B4-BE49-F238E27FC236}">
                    <a16:creationId xmlns:a16="http://schemas.microsoft.com/office/drawing/2014/main" id="{037109B9-4CD7-4E06-8AEC-19588129F7FE}"/>
                  </a:ext>
                </a:extLst>
              </p:cNvPr>
              <p:cNvSpPr>
                <a:spLocks noChangeArrowheads="1"/>
              </p:cNvSpPr>
              <p:nvPr/>
            </p:nvSpPr>
            <p:spPr bwMode="auto">
              <a:xfrm>
                <a:off x="5661025" y="2530475"/>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86" name="AutoShape 54">
                <a:extLst>
                  <a:ext uri="{FF2B5EF4-FFF2-40B4-BE49-F238E27FC236}">
                    <a16:creationId xmlns:a16="http://schemas.microsoft.com/office/drawing/2014/main" id="{EB8BF199-9BDA-4552-8369-B2A600E6D7E3}"/>
                  </a:ext>
                </a:extLst>
              </p:cNvPr>
              <p:cNvSpPr>
                <a:spLocks noChangeArrowheads="1"/>
              </p:cNvSpPr>
              <p:nvPr/>
            </p:nvSpPr>
            <p:spPr bwMode="auto">
              <a:xfrm>
                <a:off x="7108825" y="2530475"/>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pic>
            <p:nvPicPr>
              <p:cNvPr id="187" name="Picture 15" descr="http://www.agilent.com/about/newsroom/lsca/imagelibrary/images/cag_28_LC-MS-system.jpg">
                <a:extLst>
                  <a:ext uri="{FF2B5EF4-FFF2-40B4-BE49-F238E27FC236}">
                    <a16:creationId xmlns:a16="http://schemas.microsoft.com/office/drawing/2014/main" id="{861909D3-7ACB-40F1-9B75-74242C3DF8E1}"/>
                  </a:ext>
                </a:extLst>
              </p:cNvPr>
              <p:cNvPicPr>
                <a:picLocks noChangeAspect="1" noChangeArrowheads="1"/>
              </p:cNvPicPr>
              <p:nvPr/>
            </p:nvPicPr>
            <p:blipFill>
              <a:blip r:embed="rId4" cstate="print"/>
              <a:srcRect/>
              <a:stretch>
                <a:fillRect/>
              </a:stretch>
            </p:blipFill>
            <p:spPr bwMode="auto">
              <a:xfrm>
                <a:off x="7577137" y="2319338"/>
                <a:ext cx="1033463" cy="735012"/>
              </a:xfrm>
              <a:prstGeom prst="rect">
                <a:avLst/>
              </a:prstGeom>
              <a:noFill/>
              <a:ln w="9525">
                <a:noFill/>
                <a:miter lim="800000"/>
                <a:headEnd/>
                <a:tailEnd/>
              </a:ln>
            </p:spPr>
          </p:pic>
          <p:pic>
            <p:nvPicPr>
              <p:cNvPr id="190" name="Picture 4" descr="Rapid Equilibrium Dialysis Device (RED)">
                <a:extLst>
                  <a:ext uri="{FF2B5EF4-FFF2-40B4-BE49-F238E27FC236}">
                    <a16:creationId xmlns:a16="http://schemas.microsoft.com/office/drawing/2014/main" id="{7AA77A67-515F-4C24-A3A0-2FBCEC8B7282}"/>
                  </a:ext>
                </a:extLst>
              </p:cNvPr>
              <p:cNvPicPr>
                <a:picLocks noChangeAspect="1" noChangeArrowheads="1"/>
              </p:cNvPicPr>
              <p:nvPr/>
            </p:nvPicPr>
            <p:blipFill>
              <a:blip r:embed="rId7" cstate="print"/>
              <a:srcRect/>
              <a:stretch>
                <a:fillRect/>
              </a:stretch>
            </p:blipFill>
            <p:spPr bwMode="auto">
              <a:xfrm>
                <a:off x="6095323" y="2343944"/>
                <a:ext cx="915077" cy="685800"/>
              </a:xfrm>
              <a:prstGeom prst="rect">
                <a:avLst/>
              </a:prstGeom>
              <a:noFill/>
              <a:ln w="6350">
                <a:solidFill>
                  <a:schemeClr val="tx1"/>
                </a:solidFill>
                <a:miter lim="800000"/>
                <a:headEnd/>
                <a:tailEnd/>
              </a:ln>
            </p:spPr>
          </p:pic>
          <p:grpSp>
            <p:nvGrpSpPr>
              <p:cNvPr id="191" name="Group 190">
                <a:extLst>
                  <a:ext uri="{FF2B5EF4-FFF2-40B4-BE49-F238E27FC236}">
                    <a16:creationId xmlns:a16="http://schemas.microsoft.com/office/drawing/2014/main" id="{92FD0168-CC86-42C7-9E85-900F27FABEA1}"/>
                  </a:ext>
                </a:extLst>
              </p:cNvPr>
              <p:cNvGrpSpPr/>
              <p:nvPr/>
            </p:nvGrpSpPr>
            <p:grpSpPr>
              <a:xfrm>
                <a:off x="1219200" y="2389188"/>
                <a:ext cx="1057275" cy="595313"/>
                <a:chOff x="228600" y="2300287"/>
                <a:chExt cx="1057275" cy="595313"/>
              </a:xfrm>
            </p:grpSpPr>
            <p:sp>
              <p:nvSpPr>
                <p:cNvPr id="254" name="Rectangle 15">
                  <a:extLst>
                    <a:ext uri="{FF2B5EF4-FFF2-40B4-BE49-F238E27FC236}">
                      <a16:creationId xmlns:a16="http://schemas.microsoft.com/office/drawing/2014/main" id="{3E3BEC88-8E40-4714-BE3F-18FAC723994F}"/>
                    </a:ext>
                  </a:extLst>
                </p:cNvPr>
                <p:cNvSpPr>
                  <a:spLocks noChangeArrowheads="1"/>
                </p:cNvSpPr>
                <p:nvPr/>
              </p:nvSpPr>
              <p:spPr bwMode="auto">
                <a:xfrm>
                  <a:off x="274637" y="2376487"/>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Rectangle 16">
                  <a:extLst>
                    <a:ext uri="{FF2B5EF4-FFF2-40B4-BE49-F238E27FC236}">
                      <a16:creationId xmlns:a16="http://schemas.microsoft.com/office/drawing/2014/main" id="{93DE3A57-9E83-4960-B762-9CDDAE0B5388}"/>
                    </a:ext>
                  </a:extLst>
                </p:cNvPr>
                <p:cNvSpPr>
                  <a:spLocks noChangeArrowheads="1"/>
                </p:cNvSpPr>
                <p:nvPr/>
              </p:nvSpPr>
              <p:spPr bwMode="auto">
                <a:xfrm>
                  <a:off x="727075" y="2300287"/>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18">
                  <a:extLst>
                    <a:ext uri="{FF2B5EF4-FFF2-40B4-BE49-F238E27FC236}">
                      <a16:creationId xmlns:a16="http://schemas.microsoft.com/office/drawing/2014/main" id="{F6E60D4C-8162-46F1-9127-8005E92FDEA2}"/>
                    </a:ext>
                  </a:extLst>
                </p:cNvPr>
                <p:cNvSpPr>
                  <a:spLocks noChangeArrowheads="1"/>
                </p:cNvSpPr>
                <p:nvPr/>
              </p:nvSpPr>
              <p:spPr bwMode="auto">
                <a:xfrm>
                  <a:off x="228600" y="2305049"/>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20">
                  <a:extLst>
                    <a:ext uri="{FF2B5EF4-FFF2-40B4-BE49-F238E27FC236}">
                      <a16:creationId xmlns:a16="http://schemas.microsoft.com/office/drawing/2014/main" id="{2E3CC15F-088A-4B89-817B-753E1996DCDD}"/>
                    </a:ext>
                  </a:extLst>
                </p:cNvPr>
                <p:cNvSpPr>
                  <a:spLocks noChangeArrowheads="1"/>
                </p:cNvSpPr>
                <p:nvPr/>
              </p:nvSpPr>
              <p:spPr bwMode="auto">
                <a:xfrm>
                  <a:off x="228600" y="2833687"/>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15">
                  <a:extLst>
                    <a:ext uri="{FF2B5EF4-FFF2-40B4-BE49-F238E27FC236}">
                      <a16:creationId xmlns:a16="http://schemas.microsoft.com/office/drawing/2014/main" id="{E0CB954B-7C9F-4410-86D2-5ADBA7F228E4}"/>
                    </a:ext>
                  </a:extLst>
                </p:cNvPr>
                <p:cNvSpPr>
                  <a:spLocks noChangeArrowheads="1"/>
                </p:cNvSpPr>
                <p:nvPr/>
              </p:nvSpPr>
              <p:spPr bwMode="auto">
                <a:xfrm>
                  <a:off x="771524" y="2376487"/>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16">
                  <a:extLst>
                    <a:ext uri="{FF2B5EF4-FFF2-40B4-BE49-F238E27FC236}">
                      <a16:creationId xmlns:a16="http://schemas.microsoft.com/office/drawing/2014/main" id="{52FA2D39-BF7C-4059-B4C1-7585C32E5145}"/>
                    </a:ext>
                  </a:extLst>
                </p:cNvPr>
                <p:cNvSpPr>
                  <a:spLocks noChangeArrowheads="1"/>
                </p:cNvSpPr>
                <p:nvPr/>
              </p:nvSpPr>
              <p:spPr bwMode="auto">
                <a:xfrm>
                  <a:off x="1223962" y="2300287"/>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18">
                  <a:extLst>
                    <a:ext uri="{FF2B5EF4-FFF2-40B4-BE49-F238E27FC236}">
                      <a16:creationId xmlns:a16="http://schemas.microsoft.com/office/drawing/2014/main" id="{FDE8F14A-601E-461D-AD65-CACF84F60EE4}"/>
                    </a:ext>
                  </a:extLst>
                </p:cNvPr>
                <p:cNvSpPr>
                  <a:spLocks noChangeArrowheads="1"/>
                </p:cNvSpPr>
                <p:nvPr/>
              </p:nvSpPr>
              <p:spPr bwMode="auto">
                <a:xfrm>
                  <a:off x="725487" y="2305049"/>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20">
                  <a:extLst>
                    <a:ext uri="{FF2B5EF4-FFF2-40B4-BE49-F238E27FC236}">
                      <a16:creationId xmlns:a16="http://schemas.microsoft.com/office/drawing/2014/main" id="{48C68A39-6754-449A-89A4-E8CD8BD3E53B}"/>
                    </a:ext>
                  </a:extLst>
                </p:cNvPr>
                <p:cNvSpPr>
                  <a:spLocks noChangeArrowheads="1"/>
                </p:cNvSpPr>
                <p:nvPr/>
              </p:nvSpPr>
              <p:spPr bwMode="auto">
                <a:xfrm>
                  <a:off x="725487" y="2833687"/>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62" name="Group 261">
                  <a:extLst>
                    <a:ext uri="{FF2B5EF4-FFF2-40B4-BE49-F238E27FC236}">
                      <a16:creationId xmlns:a16="http://schemas.microsoft.com/office/drawing/2014/main" id="{3377476A-96DC-458A-A9E1-B63777BD0F0C}"/>
                    </a:ext>
                  </a:extLst>
                </p:cNvPr>
                <p:cNvGrpSpPr/>
                <p:nvPr/>
              </p:nvGrpSpPr>
              <p:grpSpPr>
                <a:xfrm>
                  <a:off x="719139" y="2401730"/>
                  <a:ext cx="76200" cy="415288"/>
                  <a:chOff x="4152902" y="1556387"/>
                  <a:chExt cx="76200" cy="415288"/>
                </a:xfrm>
              </p:grpSpPr>
              <p:sp>
                <p:nvSpPr>
                  <p:cNvPr id="263" name="Rectangle 15">
                    <a:extLst>
                      <a:ext uri="{FF2B5EF4-FFF2-40B4-BE49-F238E27FC236}">
                        <a16:creationId xmlns:a16="http://schemas.microsoft.com/office/drawing/2014/main" id="{E261EC07-BAE7-4BBD-A6B9-50176536CD0F}"/>
                      </a:ext>
                    </a:extLst>
                  </p:cNvPr>
                  <p:cNvSpPr>
                    <a:spLocks noChangeArrowheads="1"/>
                  </p:cNvSpPr>
                  <p:nvPr/>
                </p:nvSpPr>
                <p:spPr bwMode="auto">
                  <a:xfrm>
                    <a:off x="4152902" y="1556387"/>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15">
                    <a:extLst>
                      <a:ext uri="{FF2B5EF4-FFF2-40B4-BE49-F238E27FC236}">
                        <a16:creationId xmlns:a16="http://schemas.microsoft.com/office/drawing/2014/main" id="{B9166E59-EE61-4F36-AB01-F68388204544}"/>
                      </a:ext>
                    </a:extLst>
                  </p:cNvPr>
                  <p:cNvSpPr>
                    <a:spLocks noChangeArrowheads="1"/>
                  </p:cNvSpPr>
                  <p:nvPr/>
                </p:nvSpPr>
                <p:spPr bwMode="auto">
                  <a:xfrm>
                    <a:off x="4152902" y="1630301"/>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15">
                    <a:extLst>
                      <a:ext uri="{FF2B5EF4-FFF2-40B4-BE49-F238E27FC236}">
                        <a16:creationId xmlns:a16="http://schemas.microsoft.com/office/drawing/2014/main" id="{C3F4C68F-F840-4C9B-9669-460A469C6D1C}"/>
                      </a:ext>
                    </a:extLst>
                  </p:cNvPr>
                  <p:cNvSpPr>
                    <a:spLocks noChangeArrowheads="1"/>
                  </p:cNvSpPr>
                  <p:nvPr/>
                </p:nvSpPr>
                <p:spPr bwMode="auto">
                  <a:xfrm>
                    <a:off x="4152902" y="1704215"/>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15">
                    <a:extLst>
                      <a:ext uri="{FF2B5EF4-FFF2-40B4-BE49-F238E27FC236}">
                        <a16:creationId xmlns:a16="http://schemas.microsoft.com/office/drawing/2014/main" id="{C9A718BD-89F4-4BDD-923C-BDB73D312D37}"/>
                      </a:ext>
                    </a:extLst>
                  </p:cNvPr>
                  <p:cNvSpPr>
                    <a:spLocks noChangeArrowheads="1"/>
                  </p:cNvSpPr>
                  <p:nvPr/>
                </p:nvSpPr>
                <p:spPr bwMode="auto">
                  <a:xfrm>
                    <a:off x="4152902" y="1778129"/>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15">
                    <a:extLst>
                      <a:ext uri="{FF2B5EF4-FFF2-40B4-BE49-F238E27FC236}">
                        <a16:creationId xmlns:a16="http://schemas.microsoft.com/office/drawing/2014/main" id="{2FAEF45D-B0BA-4963-A462-D7B56DE0151F}"/>
                      </a:ext>
                    </a:extLst>
                  </p:cNvPr>
                  <p:cNvSpPr>
                    <a:spLocks noChangeArrowheads="1"/>
                  </p:cNvSpPr>
                  <p:nvPr/>
                </p:nvSpPr>
                <p:spPr bwMode="auto">
                  <a:xfrm>
                    <a:off x="4152902" y="1852043"/>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15">
                    <a:extLst>
                      <a:ext uri="{FF2B5EF4-FFF2-40B4-BE49-F238E27FC236}">
                        <a16:creationId xmlns:a16="http://schemas.microsoft.com/office/drawing/2014/main" id="{EC3269CA-E07A-4500-B1FE-C52F3960B651}"/>
                      </a:ext>
                    </a:extLst>
                  </p:cNvPr>
                  <p:cNvSpPr>
                    <a:spLocks noChangeArrowheads="1"/>
                  </p:cNvSpPr>
                  <p:nvPr/>
                </p:nvSpPr>
                <p:spPr bwMode="auto">
                  <a:xfrm>
                    <a:off x="4152902" y="1925956"/>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92" name="Group 191">
                <a:extLst>
                  <a:ext uri="{FF2B5EF4-FFF2-40B4-BE49-F238E27FC236}">
                    <a16:creationId xmlns:a16="http://schemas.microsoft.com/office/drawing/2014/main" id="{A9AF2489-DBF6-43C8-B725-845745876CDE}"/>
                  </a:ext>
                </a:extLst>
              </p:cNvPr>
              <p:cNvGrpSpPr/>
              <p:nvPr/>
            </p:nvGrpSpPr>
            <p:grpSpPr>
              <a:xfrm>
                <a:off x="2828925" y="2389188"/>
                <a:ext cx="1057275" cy="595313"/>
                <a:chOff x="3662363" y="1452563"/>
                <a:chExt cx="1057275" cy="595313"/>
              </a:xfrm>
            </p:grpSpPr>
            <p:sp>
              <p:nvSpPr>
                <p:cNvPr id="234" name="Rectangle 15">
                  <a:extLst>
                    <a:ext uri="{FF2B5EF4-FFF2-40B4-BE49-F238E27FC236}">
                      <a16:creationId xmlns:a16="http://schemas.microsoft.com/office/drawing/2014/main" id="{4CAD5361-0B2F-4910-80AC-CDE54FD4C636}"/>
                    </a:ext>
                  </a:extLst>
                </p:cNvPr>
                <p:cNvSpPr>
                  <a:spLocks noChangeArrowheads="1"/>
                </p:cNvSpPr>
                <p:nvPr/>
              </p:nvSpPr>
              <p:spPr bwMode="auto">
                <a:xfrm>
                  <a:off x="3708400" y="15287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16">
                  <a:extLst>
                    <a:ext uri="{FF2B5EF4-FFF2-40B4-BE49-F238E27FC236}">
                      <a16:creationId xmlns:a16="http://schemas.microsoft.com/office/drawing/2014/main" id="{536112EF-50C2-4B1F-96D0-E428FF5F14D8}"/>
                    </a:ext>
                  </a:extLst>
                </p:cNvPr>
                <p:cNvSpPr>
                  <a:spLocks noChangeArrowheads="1"/>
                </p:cNvSpPr>
                <p:nvPr/>
              </p:nvSpPr>
              <p:spPr bwMode="auto">
                <a:xfrm>
                  <a:off x="4160838" y="14525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18">
                  <a:extLst>
                    <a:ext uri="{FF2B5EF4-FFF2-40B4-BE49-F238E27FC236}">
                      <a16:creationId xmlns:a16="http://schemas.microsoft.com/office/drawing/2014/main" id="{F72A93D7-5795-448A-B27E-BC1E0A6B643B}"/>
                    </a:ext>
                  </a:extLst>
                </p:cNvPr>
                <p:cNvSpPr>
                  <a:spLocks noChangeArrowheads="1"/>
                </p:cNvSpPr>
                <p:nvPr/>
              </p:nvSpPr>
              <p:spPr bwMode="auto">
                <a:xfrm>
                  <a:off x="3662363" y="14573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20">
                  <a:extLst>
                    <a:ext uri="{FF2B5EF4-FFF2-40B4-BE49-F238E27FC236}">
                      <a16:creationId xmlns:a16="http://schemas.microsoft.com/office/drawing/2014/main" id="{75FD41BA-0F7D-4D30-A729-ED5BD78A283C}"/>
                    </a:ext>
                  </a:extLst>
                </p:cNvPr>
                <p:cNvSpPr>
                  <a:spLocks noChangeArrowheads="1"/>
                </p:cNvSpPr>
                <p:nvPr/>
              </p:nvSpPr>
              <p:spPr bwMode="auto">
                <a:xfrm>
                  <a:off x="3662363" y="19859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15">
                  <a:extLst>
                    <a:ext uri="{FF2B5EF4-FFF2-40B4-BE49-F238E27FC236}">
                      <a16:creationId xmlns:a16="http://schemas.microsoft.com/office/drawing/2014/main" id="{A871332A-94F2-4B52-9E67-754B0AA30107}"/>
                    </a:ext>
                  </a:extLst>
                </p:cNvPr>
                <p:cNvSpPr>
                  <a:spLocks noChangeArrowheads="1"/>
                </p:cNvSpPr>
                <p:nvPr/>
              </p:nvSpPr>
              <p:spPr bwMode="auto">
                <a:xfrm>
                  <a:off x="4205287" y="15287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16">
                  <a:extLst>
                    <a:ext uri="{FF2B5EF4-FFF2-40B4-BE49-F238E27FC236}">
                      <a16:creationId xmlns:a16="http://schemas.microsoft.com/office/drawing/2014/main" id="{89C15A4B-9343-489D-A145-643796EA12F3}"/>
                    </a:ext>
                  </a:extLst>
                </p:cNvPr>
                <p:cNvSpPr>
                  <a:spLocks noChangeArrowheads="1"/>
                </p:cNvSpPr>
                <p:nvPr/>
              </p:nvSpPr>
              <p:spPr bwMode="auto">
                <a:xfrm>
                  <a:off x="4657725" y="14525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18">
                  <a:extLst>
                    <a:ext uri="{FF2B5EF4-FFF2-40B4-BE49-F238E27FC236}">
                      <a16:creationId xmlns:a16="http://schemas.microsoft.com/office/drawing/2014/main" id="{B00AE2FF-3CB0-40A1-8BBB-5BF5BCE9D20B}"/>
                    </a:ext>
                  </a:extLst>
                </p:cNvPr>
                <p:cNvSpPr>
                  <a:spLocks noChangeArrowheads="1"/>
                </p:cNvSpPr>
                <p:nvPr/>
              </p:nvSpPr>
              <p:spPr bwMode="auto">
                <a:xfrm>
                  <a:off x="4159250" y="14573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20">
                  <a:extLst>
                    <a:ext uri="{FF2B5EF4-FFF2-40B4-BE49-F238E27FC236}">
                      <a16:creationId xmlns:a16="http://schemas.microsoft.com/office/drawing/2014/main" id="{7F5D24EA-02BF-4B52-B373-C438E2C2094A}"/>
                    </a:ext>
                  </a:extLst>
                </p:cNvPr>
                <p:cNvSpPr>
                  <a:spLocks noChangeArrowheads="1"/>
                </p:cNvSpPr>
                <p:nvPr/>
              </p:nvSpPr>
              <p:spPr bwMode="auto">
                <a:xfrm>
                  <a:off x="4159250" y="19859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42" name="Group 140">
                  <a:extLst>
                    <a:ext uri="{FF2B5EF4-FFF2-40B4-BE49-F238E27FC236}">
                      <a16:creationId xmlns:a16="http://schemas.microsoft.com/office/drawing/2014/main" id="{2402C6CF-29D8-4902-AD84-26A8282E8408}"/>
                    </a:ext>
                  </a:extLst>
                </p:cNvPr>
                <p:cNvGrpSpPr/>
                <p:nvPr/>
              </p:nvGrpSpPr>
              <p:grpSpPr>
                <a:xfrm>
                  <a:off x="4152902" y="1554006"/>
                  <a:ext cx="76200" cy="415288"/>
                  <a:chOff x="4152902" y="1556387"/>
                  <a:chExt cx="76200" cy="415288"/>
                </a:xfrm>
              </p:grpSpPr>
              <p:sp>
                <p:nvSpPr>
                  <p:cNvPr id="248" name="Rectangle 15">
                    <a:extLst>
                      <a:ext uri="{FF2B5EF4-FFF2-40B4-BE49-F238E27FC236}">
                        <a16:creationId xmlns:a16="http://schemas.microsoft.com/office/drawing/2014/main" id="{E22640A9-DAA0-4E4E-9B4E-A1FEF90401A6}"/>
                      </a:ext>
                    </a:extLst>
                  </p:cNvPr>
                  <p:cNvSpPr>
                    <a:spLocks noChangeArrowheads="1"/>
                  </p:cNvSpPr>
                  <p:nvPr/>
                </p:nvSpPr>
                <p:spPr bwMode="auto">
                  <a:xfrm>
                    <a:off x="4152902" y="1556387"/>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15">
                    <a:extLst>
                      <a:ext uri="{FF2B5EF4-FFF2-40B4-BE49-F238E27FC236}">
                        <a16:creationId xmlns:a16="http://schemas.microsoft.com/office/drawing/2014/main" id="{A290F6FD-2C67-4BA6-AD52-E1585D44149A}"/>
                      </a:ext>
                    </a:extLst>
                  </p:cNvPr>
                  <p:cNvSpPr>
                    <a:spLocks noChangeArrowheads="1"/>
                  </p:cNvSpPr>
                  <p:nvPr/>
                </p:nvSpPr>
                <p:spPr bwMode="auto">
                  <a:xfrm>
                    <a:off x="4152902" y="1630301"/>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15">
                    <a:extLst>
                      <a:ext uri="{FF2B5EF4-FFF2-40B4-BE49-F238E27FC236}">
                        <a16:creationId xmlns:a16="http://schemas.microsoft.com/office/drawing/2014/main" id="{CB5B1B22-6CA0-4571-B789-1B0FF6A9B935}"/>
                      </a:ext>
                    </a:extLst>
                  </p:cNvPr>
                  <p:cNvSpPr>
                    <a:spLocks noChangeArrowheads="1"/>
                  </p:cNvSpPr>
                  <p:nvPr/>
                </p:nvSpPr>
                <p:spPr bwMode="auto">
                  <a:xfrm>
                    <a:off x="4152902" y="1704215"/>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15">
                    <a:extLst>
                      <a:ext uri="{FF2B5EF4-FFF2-40B4-BE49-F238E27FC236}">
                        <a16:creationId xmlns:a16="http://schemas.microsoft.com/office/drawing/2014/main" id="{AB7FB180-4893-4689-97A8-E7A4D0CA4100}"/>
                      </a:ext>
                    </a:extLst>
                  </p:cNvPr>
                  <p:cNvSpPr>
                    <a:spLocks noChangeArrowheads="1"/>
                  </p:cNvSpPr>
                  <p:nvPr/>
                </p:nvSpPr>
                <p:spPr bwMode="auto">
                  <a:xfrm>
                    <a:off x="4152902" y="1778129"/>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15">
                    <a:extLst>
                      <a:ext uri="{FF2B5EF4-FFF2-40B4-BE49-F238E27FC236}">
                        <a16:creationId xmlns:a16="http://schemas.microsoft.com/office/drawing/2014/main" id="{4D86AF54-8629-4D27-A73E-3245E7D1CEDE}"/>
                      </a:ext>
                    </a:extLst>
                  </p:cNvPr>
                  <p:cNvSpPr>
                    <a:spLocks noChangeArrowheads="1"/>
                  </p:cNvSpPr>
                  <p:nvPr/>
                </p:nvSpPr>
                <p:spPr bwMode="auto">
                  <a:xfrm>
                    <a:off x="4152902" y="1852043"/>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15">
                    <a:extLst>
                      <a:ext uri="{FF2B5EF4-FFF2-40B4-BE49-F238E27FC236}">
                        <a16:creationId xmlns:a16="http://schemas.microsoft.com/office/drawing/2014/main" id="{CC8B9B10-2B35-48A5-A5F1-D98EF44C2B77}"/>
                      </a:ext>
                    </a:extLst>
                  </p:cNvPr>
                  <p:cNvSpPr>
                    <a:spLocks noChangeArrowheads="1"/>
                  </p:cNvSpPr>
                  <p:nvPr/>
                </p:nvSpPr>
                <p:spPr bwMode="auto">
                  <a:xfrm>
                    <a:off x="4152902" y="1925956"/>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43" name="Freeform 157">
                  <a:extLst>
                    <a:ext uri="{FF2B5EF4-FFF2-40B4-BE49-F238E27FC236}">
                      <a16:creationId xmlns:a16="http://schemas.microsoft.com/office/drawing/2014/main" id="{D9CEFD14-63C1-4C61-9AEF-E0D98EE385F4}"/>
                    </a:ext>
                  </a:extLst>
                </p:cNvPr>
                <p:cNvSpPr/>
                <p:nvPr/>
              </p:nvSpPr>
              <p:spPr bwMode="auto">
                <a:xfrm flipH="1">
                  <a:off x="4343400" y="16002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44" name="Freeform 158">
                  <a:extLst>
                    <a:ext uri="{FF2B5EF4-FFF2-40B4-BE49-F238E27FC236}">
                      <a16:creationId xmlns:a16="http://schemas.microsoft.com/office/drawing/2014/main" id="{0296F6CF-51C2-4D70-B4C7-23D1F3799253}"/>
                    </a:ext>
                  </a:extLst>
                </p:cNvPr>
                <p:cNvSpPr/>
                <p:nvPr/>
              </p:nvSpPr>
              <p:spPr bwMode="auto">
                <a:xfrm flipH="1">
                  <a:off x="4471935" y="1721193"/>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45" name="Freeform 159">
                  <a:extLst>
                    <a:ext uri="{FF2B5EF4-FFF2-40B4-BE49-F238E27FC236}">
                      <a16:creationId xmlns:a16="http://schemas.microsoft.com/office/drawing/2014/main" id="{60EA759C-A6DF-4625-BB9D-4D0101CD36E6}"/>
                    </a:ext>
                  </a:extLst>
                </p:cNvPr>
                <p:cNvSpPr/>
                <p:nvPr/>
              </p:nvSpPr>
              <p:spPr bwMode="auto">
                <a:xfrm flipH="1">
                  <a:off x="4572000" y="18288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46" name="Freeform 160">
                  <a:extLst>
                    <a:ext uri="{FF2B5EF4-FFF2-40B4-BE49-F238E27FC236}">
                      <a16:creationId xmlns:a16="http://schemas.microsoft.com/office/drawing/2014/main" id="{BF8ABA69-2215-4986-9FF4-5E4E801772EB}"/>
                    </a:ext>
                  </a:extLst>
                </p:cNvPr>
                <p:cNvSpPr/>
                <p:nvPr/>
              </p:nvSpPr>
              <p:spPr bwMode="auto">
                <a:xfrm flipH="1">
                  <a:off x="4343400" y="18288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47" name="Freeform 161">
                  <a:extLst>
                    <a:ext uri="{FF2B5EF4-FFF2-40B4-BE49-F238E27FC236}">
                      <a16:creationId xmlns:a16="http://schemas.microsoft.com/office/drawing/2014/main" id="{64D45047-6973-4DA9-95DE-53D7E970AC00}"/>
                    </a:ext>
                  </a:extLst>
                </p:cNvPr>
                <p:cNvSpPr/>
                <p:nvPr/>
              </p:nvSpPr>
              <p:spPr bwMode="auto">
                <a:xfrm flipH="1">
                  <a:off x="4572000" y="16002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grpSp>
          <p:sp>
            <p:nvSpPr>
              <p:cNvPr id="193" name="AutoShape 54">
                <a:extLst>
                  <a:ext uri="{FF2B5EF4-FFF2-40B4-BE49-F238E27FC236}">
                    <a16:creationId xmlns:a16="http://schemas.microsoft.com/office/drawing/2014/main" id="{97D0F926-7C8C-42CD-B13F-80EF3B40C660}"/>
                  </a:ext>
                </a:extLst>
              </p:cNvPr>
              <p:cNvSpPr>
                <a:spLocks noChangeArrowheads="1"/>
              </p:cNvSpPr>
              <p:nvPr/>
            </p:nvSpPr>
            <p:spPr bwMode="auto">
              <a:xfrm rot="5400000">
                <a:off x="3314700" y="2019300"/>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95" name="AutoShape 54">
                <a:extLst>
                  <a:ext uri="{FF2B5EF4-FFF2-40B4-BE49-F238E27FC236}">
                    <a16:creationId xmlns:a16="http://schemas.microsoft.com/office/drawing/2014/main" id="{F5708A82-439F-494E-8DAE-BBD911B2C35D}"/>
                  </a:ext>
                </a:extLst>
              </p:cNvPr>
              <p:cNvSpPr>
                <a:spLocks noChangeArrowheads="1"/>
              </p:cNvSpPr>
              <p:nvPr/>
            </p:nvSpPr>
            <p:spPr bwMode="auto">
              <a:xfrm rot="5400000">
                <a:off x="4632325" y="2019300"/>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sp>
            <p:nvSpPr>
              <p:cNvPr id="196" name="AutoShape 54">
                <a:extLst>
                  <a:ext uri="{FF2B5EF4-FFF2-40B4-BE49-F238E27FC236}">
                    <a16:creationId xmlns:a16="http://schemas.microsoft.com/office/drawing/2014/main" id="{D5E67047-49B0-4CD5-A62B-5DA3FA60DE8A}"/>
                  </a:ext>
                </a:extLst>
              </p:cNvPr>
              <p:cNvSpPr>
                <a:spLocks noChangeArrowheads="1"/>
              </p:cNvSpPr>
              <p:nvPr/>
            </p:nvSpPr>
            <p:spPr bwMode="auto">
              <a:xfrm rot="5400000">
                <a:off x="5089525" y="2019300"/>
                <a:ext cx="358775" cy="282575"/>
              </a:xfrm>
              <a:prstGeom prst="rightArrow">
                <a:avLst>
                  <a:gd name="adj1" fmla="val 50000"/>
                  <a:gd name="adj2" fmla="val 41305"/>
                </a:avLst>
              </a:prstGeom>
              <a:solidFill>
                <a:srgbClr val="336600"/>
              </a:solidFill>
              <a:ln w="9525">
                <a:solidFill>
                  <a:schemeClr val="tx1"/>
                </a:solidFill>
                <a:miter lim="800000"/>
                <a:headEnd/>
                <a:tailEnd/>
              </a:ln>
            </p:spPr>
            <p:txBody>
              <a:bodyPr wrap="none" anchor="ctr"/>
              <a:lstStyle/>
              <a:p>
                <a:pPr eaLnBrk="1" hangingPunct="1"/>
                <a:endParaRPr lang="en-US" sz="1400" b="1">
                  <a:latin typeface="Calibri" pitchFamily="34" charset="0"/>
                  <a:cs typeface="Calibri" pitchFamily="34" charset="0"/>
                </a:endParaRPr>
              </a:p>
            </p:txBody>
          </p:sp>
          <p:grpSp>
            <p:nvGrpSpPr>
              <p:cNvPr id="197" name="Group 196">
                <a:extLst>
                  <a:ext uri="{FF2B5EF4-FFF2-40B4-BE49-F238E27FC236}">
                    <a16:creationId xmlns:a16="http://schemas.microsoft.com/office/drawing/2014/main" id="{1EA82721-4BD4-4093-82C4-CA7A6381308B}"/>
                  </a:ext>
                </a:extLst>
              </p:cNvPr>
              <p:cNvGrpSpPr/>
              <p:nvPr/>
            </p:nvGrpSpPr>
            <p:grpSpPr>
              <a:xfrm>
                <a:off x="4495800" y="2343944"/>
                <a:ext cx="1057275" cy="685800"/>
                <a:chOff x="3362325" y="2209800"/>
                <a:chExt cx="1057275" cy="685800"/>
              </a:xfrm>
            </p:grpSpPr>
            <p:grpSp>
              <p:nvGrpSpPr>
                <p:cNvPr id="202" name="Group 201">
                  <a:extLst>
                    <a:ext uri="{FF2B5EF4-FFF2-40B4-BE49-F238E27FC236}">
                      <a16:creationId xmlns:a16="http://schemas.microsoft.com/office/drawing/2014/main" id="{DCF75F64-253B-49E8-83A9-6B237B0FF183}"/>
                    </a:ext>
                  </a:extLst>
                </p:cNvPr>
                <p:cNvGrpSpPr/>
                <p:nvPr/>
              </p:nvGrpSpPr>
              <p:grpSpPr>
                <a:xfrm>
                  <a:off x="3362325" y="2286000"/>
                  <a:ext cx="1057275" cy="595313"/>
                  <a:chOff x="3662363" y="1452563"/>
                  <a:chExt cx="1057275" cy="595313"/>
                </a:xfrm>
              </p:grpSpPr>
              <p:sp>
                <p:nvSpPr>
                  <p:cNvPr id="214" name="Rectangle 15">
                    <a:extLst>
                      <a:ext uri="{FF2B5EF4-FFF2-40B4-BE49-F238E27FC236}">
                        <a16:creationId xmlns:a16="http://schemas.microsoft.com/office/drawing/2014/main" id="{80B014AD-F3DE-4E8E-8C8F-C180443401F5}"/>
                      </a:ext>
                    </a:extLst>
                  </p:cNvPr>
                  <p:cNvSpPr>
                    <a:spLocks noChangeArrowheads="1"/>
                  </p:cNvSpPr>
                  <p:nvPr/>
                </p:nvSpPr>
                <p:spPr bwMode="auto">
                  <a:xfrm>
                    <a:off x="3708400" y="15287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Rectangle 16">
                    <a:extLst>
                      <a:ext uri="{FF2B5EF4-FFF2-40B4-BE49-F238E27FC236}">
                        <a16:creationId xmlns:a16="http://schemas.microsoft.com/office/drawing/2014/main" id="{831ED3FF-C2A6-45A3-A3F6-DE42FA058EC2}"/>
                      </a:ext>
                    </a:extLst>
                  </p:cNvPr>
                  <p:cNvSpPr>
                    <a:spLocks noChangeArrowheads="1"/>
                  </p:cNvSpPr>
                  <p:nvPr/>
                </p:nvSpPr>
                <p:spPr bwMode="auto">
                  <a:xfrm>
                    <a:off x="4160838" y="14525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Rectangle 18">
                    <a:extLst>
                      <a:ext uri="{FF2B5EF4-FFF2-40B4-BE49-F238E27FC236}">
                        <a16:creationId xmlns:a16="http://schemas.microsoft.com/office/drawing/2014/main" id="{3ECF59A3-46DB-4C17-9E8A-44690B3FDB46}"/>
                      </a:ext>
                    </a:extLst>
                  </p:cNvPr>
                  <p:cNvSpPr>
                    <a:spLocks noChangeArrowheads="1"/>
                  </p:cNvSpPr>
                  <p:nvPr/>
                </p:nvSpPr>
                <p:spPr bwMode="auto">
                  <a:xfrm>
                    <a:off x="3662363" y="14573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20">
                    <a:extLst>
                      <a:ext uri="{FF2B5EF4-FFF2-40B4-BE49-F238E27FC236}">
                        <a16:creationId xmlns:a16="http://schemas.microsoft.com/office/drawing/2014/main" id="{84E21083-4184-4293-80D3-3FA57772A34D}"/>
                      </a:ext>
                    </a:extLst>
                  </p:cNvPr>
                  <p:cNvSpPr>
                    <a:spLocks noChangeArrowheads="1"/>
                  </p:cNvSpPr>
                  <p:nvPr/>
                </p:nvSpPr>
                <p:spPr bwMode="auto">
                  <a:xfrm>
                    <a:off x="3662363" y="19859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15">
                    <a:extLst>
                      <a:ext uri="{FF2B5EF4-FFF2-40B4-BE49-F238E27FC236}">
                        <a16:creationId xmlns:a16="http://schemas.microsoft.com/office/drawing/2014/main" id="{509A9EF6-D92B-4219-8E32-08D963240950}"/>
                      </a:ext>
                    </a:extLst>
                  </p:cNvPr>
                  <p:cNvSpPr>
                    <a:spLocks noChangeArrowheads="1"/>
                  </p:cNvSpPr>
                  <p:nvPr/>
                </p:nvSpPr>
                <p:spPr bwMode="auto">
                  <a:xfrm>
                    <a:off x="4205287" y="1528763"/>
                    <a:ext cx="468313" cy="473075"/>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16">
                    <a:extLst>
                      <a:ext uri="{FF2B5EF4-FFF2-40B4-BE49-F238E27FC236}">
                        <a16:creationId xmlns:a16="http://schemas.microsoft.com/office/drawing/2014/main" id="{FE6FD728-5C70-476C-8F69-055F686A21B5}"/>
                      </a:ext>
                    </a:extLst>
                  </p:cNvPr>
                  <p:cNvSpPr>
                    <a:spLocks noChangeArrowheads="1"/>
                  </p:cNvSpPr>
                  <p:nvPr/>
                </p:nvSpPr>
                <p:spPr bwMode="auto">
                  <a:xfrm>
                    <a:off x="4657725" y="1452563"/>
                    <a:ext cx="61913" cy="58420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18">
                    <a:extLst>
                      <a:ext uri="{FF2B5EF4-FFF2-40B4-BE49-F238E27FC236}">
                        <a16:creationId xmlns:a16="http://schemas.microsoft.com/office/drawing/2014/main" id="{9955F100-EA68-4A74-ACC8-B32445474934}"/>
                      </a:ext>
                    </a:extLst>
                  </p:cNvPr>
                  <p:cNvSpPr>
                    <a:spLocks noChangeArrowheads="1"/>
                  </p:cNvSpPr>
                  <p:nvPr/>
                </p:nvSpPr>
                <p:spPr bwMode="auto">
                  <a:xfrm>
                    <a:off x="4159250" y="1457325"/>
                    <a:ext cx="61913" cy="590550"/>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20">
                    <a:extLst>
                      <a:ext uri="{FF2B5EF4-FFF2-40B4-BE49-F238E27FC236}">
                        <a16:creationId xmlns:a16="http://schemas.microsoft.com/office/drawing/2014/main" id="{73E339CE-039F-4B0A-83C7-BB41C594E9BB}"/>
                      </a:ext>
                    </a:extLst>
                  </p:cNvPr>
                  <p:cNvSpPr>
                    <a:spLocks noChangeArrowheads="1"/>
                  </p:cNvSpPr>
                  <p:nvPr/>
                </p:nvSpPr>
                <p:spPr bwMode="auto">
                  <a:xfrm>
                    <a:off x="4159250" y="1985963"/>
                    <a:ext cx="560388" cy="61913"/>
                  </a:xfrm>
                  <a:prstGeom prst="rect">
                    <a:avLst/>
                  </a:prstGeom>
                  <a:solidFill>
                    <a:srgbClr val="DDDDD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22" name="Group 140">
                    <a:extLst>
                      <a:ext uri="{FF2B5EF4-FFF2-40B4-BE49-F238E27FC236}">
                        <a16:creationId xmlns:a16="http://schemas.microsoft.com/office/drawing/2014/main" id="{DC9FA8F2-AD24-47F5-A532-600A74AB560C}"/>
                      </a:ext>
                    </a:extLst>
                  </p:cNvPr>
                  <p:cNvGrpSpPr/>
                  <p:nvPr/>
                </p:nvGrpSpPr>
                <p:grpSpPr>
                  <a:xfrm>
                    <a:off x="4152902" y="1554006"/>
                    <a:ext cx="76200" cy="415288"/>
                    <a:chOff x="4152902" y="1556387"/>
                    <a:chExt cx="76200" cy="415288"/>
                  </a:xfrm>
                </p:grpSpPr>
                <p:sp>
                  <p:nvSpPr>
                    <p:cNvPr id="228" name="Rectangle 15">
                      <a:extLst>
                        <a:ext uri="{FF2B5EF4-FFF2-40B4-BE49-F238E27FC236}">
                          <a16:creationId xmlns:a16="http://schemas.microsoft.com/office/drawing/2014/main" id="{F7769CA8-F660-47B0-B193-3DFEE3CE18CC}"/>
                        </a:ext>
                      </a:extLst>
                    </p:cNvPr>
                    <p:cNvSpPr>
                      <a:spLocks noChangeArrowheads="1"/>
                    </p:cNvSpPr>
                    <p:nvPr/>
                  </p:nvSpPr>
                  <p:spPr bwMode="auto">
                    <a:xfrm>
                      <a:off x="4152902" y="1556387"/>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15">
                      <a:extLst>
                        <a:ext uri="{FF2B5EF4-FFF2-40B4-BE49-F238E27FC236}">
                          <a16:creationId xmlns:a16="http://schemas.microsoft.com/office/drawing/2014/main" id="{C04FB495-04F7-47DD-B294-D13B6E23C5A3}"/>
                        </a:ext>
                      </a:extLst>
                    </p:cNvPr>
                    <p:cNvSpPr>
                      <a:spLocks noChangeArrowheads="1"/>
                    </p:cNvSpPr>
                    <p:nvPr/>
                  </p:nvSpPr>
                  <p:spPr bwMode="auto">
                    <a:xfrm>
                      <a:off x="4152902" y="1630301"/>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Rectangle 15">
                      <a:extLst>
                        <a:ext uri="{FF2B5EF4-FFF2-40B4-BE49-F238E27FC236}">
                          <a16:creationId xmlns:a16="http://schemas.microsoft.com/office/drawing/2014/main" id="{C432C960-A160-4DF2-8E36-0404B5724F68}"/>
                        </a:ext>
                      </a:extLst>
                    </p:cNvPr>
                    <p:cNvSpPr>
                      <a:spLocks noChangeArrowheads="1"/>
                    </p:cNvSpPr>
                    <p:nvPr/>
                  </p:nvSpPr>
                  <p:spPr bwMode="auto">
                    <a:xfrm>
                      <a:off x="4152902" y="1704215"/>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15">
                      <a:extLst>
                        <a:ext uri="{FF2B5EF4-FFF2-40B4-BE49-F238E27FC236}">
                          <a16:creationId xmlns:a16="http://schemas.microsoft.com/office/drawing/2014/main" id="{9663CC70-5C07-464D-9381-437816FFFF8A}"/>
                        </a:ext>
                      </a:extLst>
                    </p:cNvPr>
                    <p:cNvSpPr>
                      <a:spLocks noChangeArrowheads="1"/>
                    </p:cNvSpPr>
                    <p:nvPr/>
                  </p:nvSpPr>
                  <p:spPr bwMode="auto">
                    <a:xfrm>
                      <a:off x="4152902" y="1778129"/>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15">
                      <a:extLst>
                        <a:ext uri="{FF2B5EF4-FFF2-40B4-BE49-F238E27FC236}">
                          <a16:creationId xmlns:a16="http://schemas.microsoft.com/office/drawing/2014/main" id="{D16E6513-43E6-451C-90C9-74FA5DD979FC}"/>
                        </a:ext>
                      </a:extLst>
                    </p:cNvPr>
                    <p:cNvSpPr>
                      <a:spLocks noChangeArrowheads="1"/>
                    </p:cNvSpPr>
                    <p:nvPr/>
                  </p:nvSpPr>
                  <p:spPr bwMode="auto">
                    <a:xfrm>
                      <a:off x="4152902" y="1852043"/>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15">
                      <a:extLst>
                        <a:ext uri="{FF2B5EF4-FFF2-40B4-BE49-F238E27FC236}">
                          <a16:creationId xmlns:a16="http://schemas.microsoft.com/office/drawing/2014/main" id="{E5552631-3DBA-4B06-A235-D7682D499559}"/>
                        </a:ext>
                      </a:extLst>
                    </p:cNvPr>
                    <p:cNvSpPr>
                      <a:spLocks noChangeArrowheads="1"/>
                    </p:cNvSpPr>
                    <p:nvPr/>
                  </p:nvSpPr>
                  <p:spPr bwMode="auto">
                    <a:xfrm>
                      <a:off x="4152902" y="1925956"/>
                      <a:ext cx="76200" cy="45719"/>
                    </a:xfrm>
                    <a:prstGeom prst="rect">
                      <a:avLst/>
                    </a:prstGeom>
                    <a:solidFill>
                      <a:srgbClr val="FFEBE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184">
                    <a:extLst>
                      <a:ext uri="{FF2B5EF4-FFF2-40B4-BE49-F238E27FC236}">
                        <a16:creationId xmlns:a16="http://schemas.microsoft.com/office/drawing/2014/main" id="{070F21AE-EC74-42D2-AB7F-7C317A0FE860}"/>
                      </a:ext>
                    </a:extLst>
                  </p:cNvPr>
                  <p:cNvSpPr/>
                  <p:nvPr/>
                </p:nvSpPr>
                <p:spPr bwMode="auto">
                  <a:xfrm flipH="1">
                    <a:off x="4343400" y="16002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24" name="Freeform 185">
                    <a:extLst>
                      <a:ext uri="{FF2B5EF4-FFF2-40B4-BE49-F238E27FC236}">
                        <a16:creationId xmlns:a16="http://schemas.microsoft.com/office/drawing/2014/main" id="{8281645A-B639-41BF-AD2C-FD84D45B26DB}"/>
                      </a:ext>
                    </a:extLst>
                  </p:cNvPr>
                  <p:cNvSpPr/>
                  <p:nvPr/>
                </p:nvSpPr>
                <p:spPr bwMode="auto">
                  <a:xfrm flipH="1">
                    <a:off x="4471935" y="1721193"/>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25" name="Freeform 186">
                    <a:extLst>
                      <a:ext uri="{FF2B5EF4-FFF2-40B4-BE49-F238E27FC236}">
                        <a16:creationId xmlns:a16="http://schemas.microsoft.com/office/drawing/2014/main" id="{74C867B4-1756-4332-8BB9-03A71FC5719D}"/>
                      </a:ext>
                    </a:extLst>
                  </p:cNvPr>
                  <p:cNvSpPr/>
                  <p:nvPr/>
                </p:nvSpPr>
                <p:spPr bwMode="auto">
                  <a:xfrm flipH="1">
                    <a:off x="4572000" y="18288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26" name="Freeform 187">
                    <a:extLst>
                      <a:ext uri="{FF2B5EF4-FFF2-40B4-BE49-F238E27FC236}">
                        <a16:creationId xmlns:a16="http://schemas.microsoft.com/office/drawing/2014/main" id="{1DD720F2-FB5E-40A6-9AB8-7266A234E424}"/>
                      </a:ext>
                    </a:extLst>
                  </p:cNvPr>
                  <p:cNvSpPr/>
                  <p:nvPr/>
                </p:nvSpPr>
                <p:spPr bwMode="auto">
                  <a:xfrm flipH="1">
                    <a:off x="4343400" y="18288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sp>
                <p:nvSpPr>
                  <p:cNvPr id="227" name="Freeform 188">
                    <a:extLst>
                      <a:ext uri="{FF2B5EF4-FFF2-40B4-BE49-F238E27FC236}">
                        <a16:creationId xmlns:a16="http://schemas.microsoft.com/office/drawing/2014/main" id="{E4E3EF56-88FF-4982-BAAA-C7F394109549}"/>
                      </a:ext>
                    </a:extLst>
                  </p:cNvPr>
                  <p:cNvSpPr/>
                  <p:nvPr/>
                </p:nvSpPr>
                <p:spPr bwMode="auto">
                  <a:xfrm flipH="1">
                    <a:off x="4572000" y="1600200"/>
                    <a:ext cx="23865" cy="107607"/>
                  </a:xfrm>
                  <a:custGeom>
                    <a:avLst/>
                    <a:gdLst>
                      <a:gd name="connsiteX0" fmla="*/ 118844 w 118844"/>
                      <a:gd name="connsiteY0" fmla="*/ 0 h 604008"/>
                      <a:gd name="connsiteX1" fmla="*/ 1398 w 118844"/>
                      <a:gd name="connsiteY1" fmla="*/ 159391 h 604008"/>
                      <a:gd name="connsiteX2" fmla="*/ 110455 w 118844"/>
                      <a:gd name="connsiteY2" fmla="*/ 276837 h 604008"/>
                      <a:gd name="connsiteX3" fmla="*/ 18176 w 118844"/>
                      <a:gd name="connsiteY3" fmla="*/ 436228 h 604008"/>
                      <a:gd name="connsiteX4" fmla="*/ 110455 w 118844"/>
                      <a:gd name="connsiteY4" fmla="*/ 604008 h 60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4" h="604008">
                        <a:moveTo>
                          <a:pt x="118844" y="0"/>
                        </a:moveTo>
                        <a:cubicBezTo>
                          <a:pt x="60820" y="56626"/>
                          <a:pt x="2796" y="113252"/>
                          <a:pt x="1398" y="159391"/>
                        </a:cubicBezTo>
                        <a:cubicBezTo>
                          <a:pt x="0" y="205530"/>
                          <a:pt x="107659" y="230698"/>
                          <a:pt x="110455" y="276837"/>
                        </a:cubicBezTo>
                        <a:cubicBezTo>
                          <a:pt x="113251" y="322976"/>
                          <a:pt x="18176" y="381700"/>
                          <a:pt x="18176" y="436228"/>
                        </a:cubicBezTo>
                        <a:cubicBezTo>
                          <a:pt x="18176" y="490756"/>
                          <a:pt x="95075" y="578841"/>
                          <a:pt x="110455" y="604008"/>
                        </a:cubicBezTo>
                      </a:path>
                    </a:pathLst>
                  </a:custGeom>
                  <a:no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Helvetica" pitchFamily="34" charset="0"/>
                    </a:endParaRPr>
                  </a:p>
                </p:txBody>
              </p:sp>
            </p:grpSp>
            <p:sp>
              <p:nvSpPr>
                <p:cNvPr id="203" name="TextBox 202">
                  <a:extLst>
                    <a:ext uri="{FF2B5EF4-FFF2-40B4-BE49-F238E27FC236}">
                      <a16:creationId xmlns:a16="http://schemas.microsoft.com/office/drawing/2014/main" id="{C90A6452-5DE9-4F59-A9C8-4A3D8FCC81F0}"/>
                    </a:ext>
                  </a:extLst>
                </p:cNvPr>
                <p:cNvSpPr txBox="1"/>
                <p:nvPr/>
              </p:nvSpPr>
              <p:spPr>
                <a:xfrm>
                  <a:off x="3505200" y="2286000"/>
                  <a:ext cx="242374" cy="369332"/>
                </a:xfrm>
                <a:prstGeom prst="rect">
                  <a:avLst/>
                </a:prstGeom>
                <a:noFill/>
              </p:spPr>
              <p:txBody>
                <a:bodyPr wrap="none" rtlCol="0">
                  <a:spAutoFit/>
                </a:bodyPr>
                <a:lstStyle/>
                <a:p>
                  <a:r>
                    <a:rPr lang="en-US" dirty="0"/>
                    <a:t>.</a:t>
                  </a:r>
                </a:p>
              </p:txBody>
            </p:sp>
            <p:sp>
              <p:nvSpPr>
                <p:cNvPr id="204" name="TextBox 203">
                  <a:extLst>
                    <a:ext uri="{FF2B5EF4-FFF2-40B4-BE49-F238E27FC236}">
                      <a16:creationId xmlns:a16="http://schemas.microsoft.com/office/drawing/2014/main" id="{617FF451-CC02-4AAF-A1C5-EE5675C6D898}"/>
                    </a:ext>
                  </a:extLst>
                </p:cNvPr>
                <p:cNvSpPr txBox="1"/>
                <p:nvPr/>
              </p:nvSpPr>
              <p:spPr>
                <a:xfrm>
                  <a:off x="3581400" y="2438400"/>
                  <a:ext cx="242374" cy="369332"/>
                </a:xfrm>
                <a:prstGeom prst="rect">
                  <a:avLst/>
                </a:prstGeom>
                <a:noFill/>
              </p:spPr>
              <p:txBody>
                <a:bodyPr wrap="none" rtlCol="0">
                  <a:spAutoFit/>
                </a:bodyPr>
                <a:lstStyle/>
                <a:p>
                  <a:r>
                    <a:rPr lang="en-US" dirty="0"/>
                    <a:t>.</a:t>
                  </a:r>
                </a:p>
              </p:txBody>
            </p:sp>
            <p:sp>
              <p:nvSpPr>
                <p:cNvPr id="205" name="TextBox 204">
                  <a:extLst>
                    <a:ext uri="{FF2B5EF4-FFF2-40B4-BE49-F238E27FC236}">
                      <a16:creationId xmlns:a16="http://schemas.microsoft.com/office/drawing/2014/main" id="{75479ED6-34D2-49FC-A54F-9F1DDE424239}"/>
                    </a:ext>
                  </a:extLst>
                </p:cNvPr>
                <p:cNvSpPr txBox="1"/>
                <p:nvPr/>
              </p:nvSpPr>
              <p:spPr>
                <a:xfrm>
                  <a:off x="3429000" y="2438400"/>
                  <a:ext cx="242374" cy="369332"/>
                </a:xfrm>
                <a:prstGeom prst="rect">
                  <a:avLst/>
                </a:prstGeom>
                <a:noFill/>
              </p:spPr>
              <p:txBody>
                <a:bodyPr wrap="none" rtlCol="0">
                  <a:spAutoFit/>
                </a:bodyPr>
                <a:lstStyle/>
                <a:p>
                  <a:r>
                    <a:rPr lang="en-US" dirty="0"/>
                    <a:t>.</a:t>
                  </a:r>
                </a:p>
              </p:txBody>
            </p:sp>
            <p:sp>
              <p:nvSpPr>
                <p:cNvPr id="206" name="TextBox 205">
                  <a:extLst>
                    <a:ext uri="{FF2B5EF4-FFF2-40B4-BE49-F238E27FC236}">
                      <a16:creationId xmlns:a16="http://schemas.microsoft.com/office/drawing/2014/main" id="{236077A2-3889-4945-BD5D-695A55CF5663}"/>
                    </a:ext>
                  </a:extLst>
                </p:cNvPr>
                <p:cNvSpPr txBox="1"/>
                <p:nvPr/>
              </p:nvSpPr>
              <p:spPr>
                <a:xfrm>
                  <a:off x="4038600" y="2526268"/>
                  <a:ext cx="242374" cy="369332"/>
                </a:xfrm>
                <a:prstGeom prst="rect">
                  <a:avLst/>
                </a:prstGeom>
                <a:noFill/>
              </p:spPr>
              <p:txBody>
                <a:bodyPr wrap="none" rtlCol="0">
                  <a:spAutoFit/>
                </a:bodyPr>
                <a:lstStyle/>
                <a:p>
                  <a:r>
                    <a:rPr lang="en-US" dirty="0"/>
                    <a:t>.</a:t>
                  </a:r>
                </a:p>
              </p:txBody>
            </p:sp>
            <p:sp>
              <p:nvSpPr>
                <p:cNvPr id="207" name="TextBox 206">
                  <a:extLst>
                    <a:ext uri="{FF2B5EF4-FFF2-40B4-BE49-F238E27FC236}">
                      <a16:creationId xmlns:a16="http://schemas.microsoft.com/office/drawing/2014/main" id="{C7E15ACB-7B06-4E9D-918E-A928DD1FE856}"/>
                    </a:ext>
                  </a:extLst>
                </p:cNvPr>
                <p:cNvSpPr txBox="1"/>
                <p:nvPr/>
              </p:nvSpPr>
              <p:spPr>
                <a:xfrm>
                  <a:off x="3581400" y="2209800"/>
                  <a:ext cx="242374" cy="369332"/>
                </a:xfrm>
                <a:prstGeom prst="rect">
                  <a:avLst/>
                </a:prstGeom>
                <a:noFill/>
              </p:spPr>
              <p:txBody>
                <a:bodyPr wrap="none" rtlCol="0">
                  <a:spAutoFit/>
                </a:bodyPr>
                <a:lstStyle/>
                <a:p>
                  <a:r>
                    <a:rPr lang="en-US" dirty="0"/>
                    <a:t>.</a:t>
                  </a:r>
                </a:p>
              </p:txBody>
            </p:sp>
            <p:sp>
              <p:nvSpPr>
                <p:cNvPr id="208" name="TextBox 207">
                  <a:extLst>
                    <a:ext uri="{FF2B5EF4-FFF2-40B4-BE49-F238E27FC236}">
                      <a16:creationId xmlns:a16="http://schemas.microsoft.com/office/drawing/2014/main" id="{84C58F54-08C6-4F24-AAD9-77D8BEB01AC4}"/>
                    </a:ext>
                  </a:extLst>
                </p:cNvPr>
                <p:cNvSpPr txBox="1"/>
                <p:nvPr/>
              </p:nvSpPr>
              <p:spPr>
                <a:xfrm>
                  <a:off x="3415226" y="2221468"/>
                  <a:ext cx="242374" cy="369332"/>
                </a:xfrm>
                <a:prstGeom prst="rect">
                  <a:avLst/>
                </a:prstGeom>
                <a:noFill/>
              </p:spPr>
              <p:txBody>
                <a:bodyPr wrap="none" rtlCol="0">
                  <a:spAutoFit/>
                </a:bodyPr>
                <a:lstStyle/>
                <a:p>
                  <a:r>
                    <a:rPr lang="en-US" dirty="0"/>
                    <a:t>.</a:t>
                  </a:r>
                </a:p>
              </p:txBody>
            </p:sp>
            <p:sp>
              <p:nvSpPr>
                <p:cNvPr id="209" name="TextBox 208">
                  <a:extLst>
                    <a:ext uri="{FF2B5EF4-FFF2-40B4-BE49-F238E27FC236}">
                      <a16:creationId xmlns:a16="http://schemas.microsoft.com/office/drawing/2014/main" id="{E4C97CBE-8DCB-4D04-99E7-7C392C9525A9}"/>
                    </a:ext>
                  </a:extLst>
                </p:cNvPr>
                <p:cNvSpPr txBox="1"/>
                <p:nvPr/>
              </p:nvSpPr>
              <p:spPr>
                <a:xfrm>
                  <a:off x="3643826" y="2526268"/>
                  <a:ext cx="242374" cy="369332"/>
                </a:xfrm>
                <a:prstGeom prst="rect">
                  <a:avLst/>
                </a:prstGeom>
                <a:noFill/>
              </p:spPr>
              <p:txBody>
                <a:bodyPr wrap="none" rtlCol="0">
                  <a:spAutoFit/>
                </a:bodyPr>
                <a:lstStyle/>
                <a:p>
                  <a:r>
                    <a:rPr lang="en-US" dirty="0"/>
                    <a:t>.</a:t>
                  </a:r>
                </a:p>
              </p:txBody>
            </p:sp>
            <p:sp>
              <p:nvSpPr>
                <p:cNvPr id="210" name="TextBox 209">
                  <a:extLst>
                    <a:ext uri="{FF2B5EF4-FFF2-40B4-BE49-F238E27FC236}">
                      <a16:creationId xmlns:a16="http://schemas.microsoft.com/office/drawing/2014/main" id="{8B3EDF97-6A10-47B5-AE0D-17875ECE5C62}"/>
                    </a:ext>
                  </a:extLst>
                </p:cNvPr>
                <p:cNvSpPr txBox="1"/>
                <p:nvPr/>
              </p:nvSpPr>
              <p:spPr>
                <a:xfrm>
                  <a:off x="3976174" y="2426732"/>
                  <a:ext cx="242374" cy="369332"/>
                </a:xfrm>
                <a:prstGeom prst="rect">
                  <a:avLst/>
                </a:prstGeom>
                <a:noFill/>
              </p:spPr>
              <p:txBody>
                <a:bodyPr wrap="none" rtlCol="0">
                  <a:spAutoFit/>
                </a:bodyPr>
                <a:lstStyle/>
                <a:p>
                  <a:r>
                    <a:rPr lang="en-US" dirty="0"/>
                    <a:t>.</a:t>
                  </a:r>
                </a:p>
              </p:txBody>
            </p:sp>
            <p:sp>
              <p:nvSpPr>
                <p:cNvPr id="211" name="TextBox 210">
                  <a:extLst>
                    <a:ext uri="{FF2B5EF4-FFF2-40B4-BE49-F238E27FC236}">
                      <a16:creationId xmlns:a16="http://schemas.microsoft.com/office/drawing/2014/main" id="{7969850B-A1AC-4741-9577-D2D25523CCCC}"/>
                    </a:ext>
                  </a:extLst>
                </p:cNvPr>
                <p:cNvSpPr txBox="1"/>
                <p:nvPr/>
              </p:nvSpPr>
              <p:spPr>
                <a:xfrm>
                  <a:off x="3823774" y="2426732"/>
                  <a:ext cx="242374" cy="369332"/>
                </a:xfrm>
                <a:prstGeom prst="rect">
                  <a:avLst/>
                </a:prstGeom>
                <a:noFill/>
              </p:spPr>
              <p:txBody>
                <a:bodyPr wrap="none" rtlCol="0">
                  <a:spAutoFit/>
                </a:bodyPr>
                <a:lstStyle/>
                <a:p>
                  <a:r>
                    <a:rPr lang="en-US" dirty="0"/>
                    <a:t>.</a:t>
                  </a:r>
                </a:p>
              </p:txBody>
            </p:sp>
            <p:sp>
              <p:nvSpPr>
                <p:cNvPr id="212" name="TextBox 211">
                  <a:extLst>
                    <a:ext uri="{FF2B5EF4-FFF2-40B4-BE49-F238E27FC236}">
                      <a16:creationId xmlns:a16="http://schemas.microsoft.com/office/drawing/2014/main" id="{E66CDD05-BC5E-4100-92C1-636D4C268974}"/>
                    </a:ext>
                  </a:extLst>
                </p:cNvPr>
                <p:cNvSpPr txBox="1"/>
                <p:nvPr/>
              </p:nvSpPr>
              <p:spPr>
                <a:xfrm>
                  <a:off x="4024826" y="2209800"/>
                  <a:ext cx="242374" cy="369332"/>
                </a:xfrm>
                <a:prstGeom prst="rect">
                  <a:avLst/>
                </a:prstGeom>
                <a:noFill/>
              </p:spPr>
              <p:txBody>
                <a:bodyPr wrap="none" rtlCol="0">
                  <a:spAutoFit/>
                </a:bodyPr>
                <a:lstStyle/>
                <a:p>
                  <a:r>
                    <a:rPr lang="en-US" dirty="0"/>
                    <a:t>.</a:t>
                  </a:r>
                </a:p>
              </p:txBody>
            </p:sp>
            <p:sp>
              <p:nvSpPr>
                <p:cNvPr id="213" name="TextBox 212">
                  <a:extLst>
                    <a:ext uri="{FF2B5EF4-FFF2-40B4-BE49-F238E27FC236}">
                      <a16:creationId xmlns:a16="http://schemas.microsoft.com/office/drawing/2014/main" id="{486360E7-8665-4E62-89A7-09FE6B1F0F97}"/>
                    </a:ext>
                  </a:extLst>
                </p:cNvPr>
                <p:cNvSpPr txBox="1"/>
                <p:nvPr/>
              </p:nvSpPr>
              <p:spPr>
                <a:xfrm>
                  <a:off x="4177226" y="2362200"/>
                  <a:ext cx="242374" cy="369332"/>
                </a:xfrm>
                <a:prstGeom prst="rect">
                  <a:avLst/>
                </a:prstGeom>
                <a:noFill/>
              </p:spPr>
              <p:txBody>
                <a:bodyPr wrap="none" rtlCol="0">
                  <a:spAutoFit/>
                </a:bodyPr>
                <a:lstStyle/>
                <a:p>
                  <a:r>
                    <a:rPr lang="en-US" dirty="0"/>
                    <a:t>.</a:t>
                  </a:r>
                </a:p>
              </p:txBody>
            </p:sp>
          </p:grpSp>
          <p:sp>
            <p:nvSpPr>
              <p:cNvPr id="199" name="TextBox 198">
                <a:extLst>
                  <a:ext uri="{FF2B5EF4-FFF2-40B4-BE49-F238E27FC236}">
                    <a16:creationId xmlns:a16="http://schemas.microsoft.com/office/drawing/2014/main" id="{FD6FBC23-6B4E-4595-9249-672356E562CD}"/>
                  </a:ext>
                </a:extLst>
              </p:cNvPr>
              <p:cNvSpPr txBox="1"/>
              <p:nvPr/>
            </p:nvSpPr>
            <p:spPr>
              <a:xfrm>
                <a:off x="1371600" y="2438400"/>
                <a:ext cx="288862" cy="338554"/>
              </a:xfrm>
              <a:prstGeom prst="rect">
                <a:avLst/>
              </a:prstGeom>
              <a:noFill/>
            </p:spPr>
            <p:txBody>
              <a:bodyPr wrap="none" rtlCol="0">
                <a:spAutoFit/>
              </a:bodyPr>
              <a:lstStyle/>
              <a:p>
                <a:r>
                  <a:rPr lang="en-US" sz="1600" dirty="0"/>
                  <a:t>1</a:t>
                </a:r>
              </a:p>
            </p:txBody>
          </p:sp>
          <p:sp>
            <p:nvSpPr>
              <p:cNvPr id="200" name="TextBox 199">
                <a:extLst>
                  <a:ext uri="{FF2B5EF4-FFF2-40B4-BE49-F238E27FC236}">
                    <a16:creationId xmlns:a16="http://schemas.microsoft.com/office/drawing/2014/main" id="{3414B174-ECE9-40C2-9DBD-CBD5159ED842}"/>
                  </a:ext>
                </a:extLst>
              </p:cNvPr>
              <p:cNvSpPr txBox="1"/>
              <p:nvPr/>
            </p:nvSpPr>
            <p:spPr>
              <a:xfrm>
                <a:off x="1844738" y="2438400"/>
                <a:ext cx="288862" cy="338554"/>
              </a:xfrm>
              <a:prstGeom prst="rect">
                <a:avLst/>
              </a:prstGeom>
              <a:noFill/>
            </p:spPr>
            <p:txBody>
              <a:bodyPr wrap="none" rtlCol="0">
                <a:spAutoFit/>
              </a:bodyPr>
              <a:lstStyle/>
              <a:p>
                <a:r>
                  <a:rPr lang="en-US" sz="1600" dirty="0"/>
                  <a:t>2</a:t>
                </a:r>
              </a:p>
            </p:txBody>
          </p:sp>
          <p:pic>
            <p:nvPicPr>
              <p:cNvPr id="201" name="Picture 31">
                <a:extLst>
                  <a:ext uri="{FF2B5EF4-FFF2-40B4-BE49-F238E27FC236}">
                    <a16:creationId xmlns:a16="http://schemas.microsoft.com/office/drawing/2014/main" id="{A4315D87-AE55-414B-B4EC-5F34B45630CA}"/>
                  </a:ext>
                </a:extLst>
              </p:cNvPr>
              <p:cNvPicPr>
                <a:picLocks noChangeAspect="1" noChangeArrowheads="1"/>
              </p:cNvPicPr>
              <p:nvPr/>
            </p:nvPicPr>
            <p:blipFill>
              <a:blip r:embed="rId8" cstate="print"/>
              <a:srcRect/>
              <a:stretch>
                <a:fillRect/>
              </a:stretch>
            </p:blipFill>
            <p:spPr bwMode="auto">
              <a:xfrm>
                <a:off x="4657724" y="1247590"/>
                <a:ext cx="647648" cy="642295"/>
              </a:xfrm>
              <a:prstGeom prst="rect">
                <a:avLst/>
              </a:prstGeom>
              <a:noFill/>
              <a:ln w="9525">
                <a:noFill/>
                <a:miter lim="800000"/>
                <a:headEnd/>
                <a:tailEnd/>
              </a:ln>
              <a:effectLst/>
            </p:spPr>
          </p:pic>
        </p:grpSp>
      </p:grpSp>
      <p:sp>
        <p:nvSpPr>
          <p:cNvPr id="279" name="Plus Sign 278">
            <a:extLst>
              <a:ext uri="{FF2B5EF4-FFF2-40B4-BE49-F238E27FC236}">
                <a16:creationId xmlns:a16="http://schemas.microsoft.com/office/drawing/2014/main" id="{B2D8D7FF-E94B-4CF5-88D3-F210EFB324FC}"/>
              </a:ext>
            </a:extLst>
          </p:cNvPr>
          <p:cNvSpPr/>
          <p:nvPr/>
        </p:nvSpPr>
        <p:spPr>
          <a:xfrm>
            <a:off x="5844404" y="2386478"/>
            <a:ext cx="937396" cy="9373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Equals 279">
            <a:extLst>
              <a:ext uri="{FF2B5EF4-FFF2-40B4-BE49-F238E27FC236}">
                <a16:creationId xmlns:a16="http://schemas.microsoft.com/office/drawing/2014/main" id="{98D30F4E-C5B6-4FC4-A47E-64C7F77107ED}"/>
              </a:ext>
            </a:extLst>
          </p:cNvPr>
          <p:cNvSpPr/>
          <p:nvPr/>
        </p:nvSpPr>
        <p:spPr>
          <a:xfrm>
            <a:off x="7334679" y="4554290"/>
            <a:ext cx="782474" cy="78247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1" name="Rectangle 280">
            <a:extLst>
              <a:ext uri="{FF2B5EF4-FFF2-40B4-BE49-F238E27FC236}">
                <a16:creationId xmlns:a16="http://schemas.microsoft.com/office/drawing/2014/main" id="{7D929DDE-AA3E-44FF-B447-F2E8C02D5DE2}"/>
              </a:ext>
            </a:extLst>
          </p:cNvPr>
          <p:cNvSpPr/>
          <p:nvPr/>
        </p:nvSpPr>
        <p:spPr>
          <a:xfrm>
            <a:off x="8165469" y="4137630"/>
            <a:ext cx="2581849" cy="1569660"/>
          </a:xfrm>
          <a:prstGeom prst="rect">
            <a:avLst/>
          </a:prstGeom>
          <a:noFill/>
        </p:spPr>
        <p:txBody>
          <a:bodyPr wrap="square" lIns="91440" tIns="45720" rIns="91440" bIns="45720">
            <a:spAutoFit/>
          </a:bodyPr>
          <a:lstStyle/>
          <a:p>
            <a:pPr algn="ctr"/>
            <a:r>
              <a:rPr lang="en-US" sz="9600" b="0" i="1" cap="none" spc="0" dirty="0">
                <a:ln w="0"/>
                <a:solidFill>
                  <a:srgbClr val="FF0000"/>
                </a:solidFill>
                <a:effectLst>
                  <a:outerShdw blurRad="38100" dist="25400" dir="5400000" algn="ctr" rotWithShape="0">
                    <a:srgbClr val="6E747A">
                      <a:alpha val="43000"/>
                    </a:srgbClr>
                  </a:outerShdw>
                </a:effectLst>
              </a:rPr>
              <a:t>httk</a:t>
            </a:r>
          </a:p>
        </p:txBody>
      </p:sp>
      <p:sp>
        <p:nvSpPr>
          <p:cNvPr id="5" name="Rectangle 4">
            <a:extLst>
              <a:ext uri="{FF2B5EF4-FFF2-40B4-BE49-F238E27FC236}">
                <a16:creationId xmlns:a16="http://schemas.microsoft.com/office/drawing/2014/main" id="{19E9179B-2D18-4608-A48D-B69A384E011F}"/>
              </a:ext>
            </a:extLst>
          </p:cNvPr>
          <p:cNvSpPr/>
          <p:nvPr/>
        </p:nvSpPr>
        <p:spPr>
          <a:xfrm>
            <a:off x="266612" y="4059501"/>
            <a:ext cx="6543519" cy="2308324"/>
          </a:xfrm>
          <a:prstGeom prst="rect">
            <a:avLst/>
          </a:prstGeom>
        </p:spPr>
        <p:txBody>
          <a:bodyPr wrap="square">
            <a:spAutoFit/>
          </a:bodyPr>
          <a:lstStyle/>
          <a:p>
            <a:pPr>
              <a:buClr>
                <a:srgbClr val="1F497D"/>
              </a:buClr>
            </a:pPr>
            <a:r>
              <a:rPr lang="en-US" sz="2400" dirty="0">
                <a:latin typeface="+mn-lt"/>
              </a:rPr>
              <a:t>Administrator Wheeler (September, 2019): </a:t>
            </a:r>
          </a:p>
          <a:p>
            <a:pPr>
              <a:buClr>
                <a:srgbClr val="1F497D"/>
              </a:buClr>
            </a:pPr>
            <a:r>
              <a:rPr lang="en-US" sz="2400" dirty="0">
                <a:latin typeface="+mn-lt"/>
              </a:rPr>
              <a:t>“I am directing leadership and staff in the Office of Chemical Safety and Pollution Prevention and the Office of Research and Development to prioritize </a:t>
            </a:r>
          </a:p>
          <a:p>
            <a:pPr>
              <a:buClr>
                <a:srgbClr val="1F497D"/>
              </a:buClr>
            </a:pPr>
            <a:r>
              <a:rPr lang="en-US" sz="2400" dirty="0">
                <a:latin typeface="+mn-lt"/>
              </a:rPr>
              <a:t>…the reduction of animal testing while ensuring protection of human health and the environment.”</a:t>
            </a:r>
          </a:p>
        </p:txBody>
      </p:sp>
      <p:grpSp>
        <p:nvGrpSpPr>
          <p:cNvPr id="141" name="Group 50">
            <a:extLst>
              <a:ext uri="{FF2B5EF4-FFF2-40B4-BE49-F238E27FC236}">
                <a16:creationId xmlns:a16="http://schemas.microsoft.com/office/drawing/2014/main" id="{EDEB35E4-3A03-4695-8A72-53EAFF02DF3B}"/>
              </a:ext>
            </a:extLst>
          </p:cNvPr>
          <p:cNvGrpSpPr/>
          <p:nvPr/>
        </p:nvGrpSpPr>
        <p:grpSpPr>
          <a:xfrm>
            <a:off x="7960491" y="1531273"/>
            <a:ext cx="2200838" cy="2461813"/>
            <a:chOff x="381000" y="1107889"/>
            <a:chExt cx="2819400" cy="4530911"/>
          </a:xfrm>
        </p:grpSpPr>
        <p:sp>
          <p:nvSpPr>
            <p:cNvPr id="143" name="Rectangle 10">
              <a:extLst>
                <a:ext uri="{FF2B5EF4-FFF2-40B4-BE49-F238E27FC236}">
                  <a16:creationId xmlns:a16="http://schemas.microsoft.com/office/drawing/2014/main" id="{3E079BE7-28BE-4F3F-8427-B4ACB869E2AF}"/>
                </a:ext>
              </a:extLst>
            </p:cNvPr>
            <p:cNvSpPr>
              <a:spLocks noChangeArrowheads="1"/>
            </p:cNvSpPr>
            <p:nvPr/>
          </p:nvSpPr>
          <p:spPr bwMode="auto">
            <a:xfrm>
              <a:off x="1233617" y="2911389"/>
              <a:ext cx="1172093" cy="680144"/>
            </a:xfrm>
            <a:prstGeom prst="rect">
              <a:avLst/>
            </a:prstGeom>
            <a:solidFill>
              <a:srgbClr val="C0C0C0"/>
            </a:solidFill>
            <a:ln w="9525">
              <a:noFill/>
              <a:miter lim="800000"/>
              <a:headEnd/>
              <a:tailEnd/>
            </a:ln>
          </p:spPr>
          <p:txBody>
            <a:bodyPr wrap="none" anchor="ctr"/>
            <a:lstStyle/>
            <a:p>
              <a:pPr>
                <a:defRPr/>
              </a:pPr>
              <a:endParaRPr lang="en-US" sz="1000" kern="0">
                <a:solidFill>
                  <a:sysClr val="windowText" lastClr="000000"/>
                </a:solidFill>
                <a:latin typeface="+mn-lt"/>
              </a:endParaRPr>
            </a:p>
          </p:txBody>
        </p:sp>
        <p:sp>
          <p:nvSpPr>
            <p:cNvPr id="148" name="Text Box 3">
              <a:extLst>
                <a:ext uri="{FF2B5EF4-FFF2-40B4-BE49-F238E27FC236}">
                  <a16:creationId xmlns:a16="http://schemas.microsoft.com/office/drawing/2014/main" id="{0EE3E9C4-D49C-4ED5-B110-85689864B519}"/>
                </a:ext>
              </a:extLst>
            </p:cNvPr>
            <p:cNvSpPr txBox="1">
              <a:spLocks noChangeArrowheads="1"/>
            </p:cNvSpPr>
            <p:nvPr/>
          </p:nvSpPr>
          <p:spPr bwMode="auto">
            <a:xfrm>
              <a:off x="2448610" y="4497139"/>
              <a:ext cx="556919" cy="467327"/>
            </a:xfrm>
            <a:prstGeom prst="rect">
              <a:avLst/>
            </a:prstGeom>
            <a:noFill/>
            <a:ln w="9525">
              <a:noFill/>
              <a:miter lim="800000"/>
              <a:headEnd/>
              <a:tailEnd/>
            </a:ln>
          </p:spPr>
          <p:txBody>
            <a:bodyPr wrap="none">
              <a:spAutoFit/>
            </a:bodyPr>
            <a:lstStyle/>
            <a:p>
              <a:pPr>
                <a:defRPr/>
              </a:pPr>
              <a:r>
                <a:rPr lang="en-US" sz="1000" kern="0" dirty="0" err="1">
                  <a:solidFill>
                    <a:sysClr val="windowText" lastClr="000000"/>
                  </a:solidFill>
                  <a:latin typeface="+mn-lt"/>
                </a:rPr>
                <a:t>Q</a:t>
              </a:r>
              <a:r>
                <a:rPr lang="en-US" sz="1000" kern="0" baseline="-25000" dirty="0" err="1">
                  <a:solidFill>
                    <a:sysClr val="windowText" lastClr="000000"/>
                  </a:solidFill>
                  <a:latin typeface="+mn-lt"/>
                </a:rPr>
                <a:t>liver</a:t>
              </a:r>
              <a:endParaRPr lang="en-US" sz="1000" kern="0" baseline="-25000" dirty="0">
                <a:solidFill>
                  <a:sysClr val="windowText" lastClr="000000"/>
                </a:solidFill>
                <a:latin typeface="+mn-lt"/>
              </a:endParaRPr>
            </a:p>
          </p:txBody>
        </p:sp>
        <p:sp>
          <p:nvSpPr>
            <p:cNvPr id="182" name="Line 18">
              <a:extLst>
                <a:ext uri="{FF2B5EF4-FFF2-40B4-BE49-F238E27FC236}">
                  <a16:creationId xmlns:a16="http://schemas.microsoft.com/office/drawing/2014/main" id="{C23B058C-42DD-4DA8-B533-1603FDF05759}"/>
                </a:ext>
              </a:extLst>
            </p:cNvPr>
            <p:cNvSpPr>
              <a:spLocks noChangeShapeType="1"/>
            </p:cNvSpPr>
            <p:nvPr/>
          </p:nvSpPr>
          <p:spPr bwMode="auto">
            <a:xfrm rot="10800000">
              <a:off x="632712" y="4568828"/>
              <a:ext cx="584394" cy="0"/>
            </a:xfrm>
            <a:prstGeom prst="line">
              <a:avLst/>
            </a:prstGeom>
            <a:noFill/>
            <a:ln w="19050">
              <a:solidFill>
                <a:srgbClr val="000000"/>
              </a:solidFill>
              <a:round/>
              <a:headEnd/>
              <a:tailEnd type="triangle" w="med" len="med"/>
            </a:ln>
          </p:spPr>
          <p:txBody>
            <a:bodyPr/>
            <a:lstStyle/>
            <a:p>
              <a:pPr>
                <a:defRPr/>
              </a:pPr>
              <a:endParaRPr lang="en-US" sz="1000" kern="0">
                <a:solidFill>
                  <a:sysClr val="windowText" lastClr="000000"/>
                </a:solidFill>
                <a:latin typeface="+mn-lt"/>
              </a:endParaRPr>
            </a:p>
          </p:txBody>
        </p:sp>
        <p:sp>
          <p:nvSpPr>
            <p:cNvPr id="184" name="Text Box 30">
              <a:extLst>
                <a:ext uri="{FF2B5EF4-FFF2-40B4-BE49-F238E27FC236}">
                  <a16:creationId xmlns:a16="http://schemas.microsoft.com/office/drawing/2014/main" id="{FA7FD233-6E7B-4074-9703-6C9F8BEA9C39}"/>
                </a:ext>
              </a:extLst>
            </p:cNvPr>
            <p:cNvSpPr txBox="1">
              <a:spLocks noChangeArrowheads="1"/>
            </p:cNvSpPr>
            <p:nvPr/>
          </p:nvSpPr>
          <p:spPr bwMode="auto">
            <a:xfrm>
              <a:off x="2500968" y="3885874"/>
              <a:ext cx="505582" cy="467327"/>
            </a:xfrm>
            <a:prstGeom prst="rect">
              <a:avLst/>
            </a:prstGeom>
            <a:noFill/>
            <a:ln w="9525">
              <a:noFill/>
              <a:miter lim="800000"/>
              <a:headEnd/>
              <a:tailEnd/>
            </a:ln>
          </p:spPr>
          <p:txBody>
            <a:bodyPr wrap="none">
              <a:spAutoFit/>
            </a:bodyPr>
            <a:lstStyle/>
            <a:p>
              <a:pPr>
                <a:defRPr/>
              </a:pPr>
              <a:r>
                <a:rPr lang="en-US" sz="1000" kern="0" dirty="0">
                  <a:solidFill>
                    <a:sysClr val="windowText" lastClr="000000"/>
                  </a:solidFill>
                  <a:latin typeface="+mn-lt"/>
                </a:rPr>
                <a:t>Q</a:t>
              </a:r>
              <a:r>
                <a:rPr lang="en-US" sz="1000" kern="0" baseline="-25000" dirty="0">
                  <a:solidFill>
                    <a:sysClr val="windowText" lastClr="000000"/>
                  </a:solidFill>
                  <a:latin typeface="+mn-lt"/>
                </a:rPr>
                <a:t>gut</a:t>
              </a:r>
            </a:p>
          </p:txBody>
        </p:sp>
        <p:sp>
          <p:nvSpPr>
            <p:cNvPr id="188" name="Line 31">
              <a:extLst>
                <a:ext uri="{FF2B5EF4-FFF2-40B4-BE49-F238E27FC236}">
                  <a16:creationId xmlns:a16="http://schemas.microsoft.com/office/drawing/2014/main" id="{F2C6B1D2-BF07-426F-9990-F5E5649D1355}"/>
                </a:ext>
              </a:extLst>
            </p:cNvPr>
            <p:cNvSpPr>
              <a:spLocks noChangeShapeType="1"/>
            </p:cNvSpPr>
            <p:nvPr/>
          </p:nvSpPr>
          <p:spPr bwMode="auto">
            <a:xfrm rot="10800000" flipV="1">
              <a:off x="2686352" y="3743410"/>
              <a:ext cx="0" cy="699953"/>
            </a:xfrm>
            <a:prstGeom prst="line">
              <a:avLst/>
            </a:prstGeom>
            <a:noFill/>
            <a:ln w="19050">
              <a:solidFill>
                <a:srgbClr val="000000"/>
              </a:solidFill>
              <a:round/>
              <a:headEnd/>
              <a:tailEnd type="none" w="med" len="med"/>
            </a:ln>
          </p:spPr>
          <p:txBody>
            <a:bodyPr/>
            <a:lstStyle/>
            <a:p>
              <a:pPr>
                <a:defRPr/>
              </a:pPr>
              <a:endParaRPr lang="en-US" sz="1000" kern="0">
                <a:solidFill>
                  <a:sysClr val="windowText" lastClr="000000"/>
                </a:solidFill>
                <a:latin typeface="+mn-lt"/>
              </a:endParaRPr>
            </a:p>
          </p:txBody>
        </p:sp>
        <p:sp>
          <p:nvSpPr>
            <p:cNvPr id="189" name="Line 18">
              <a:extLst>
                <a:ext uri="{FF2B5EF4-FFF2-40B4-BE49-F238E27FC236}">
                  <a16:creationId xmlns:a16="http://schemas.microsoft.com/office/drawing/2014/main" id="{5B65F53C-7D5F-4205-A3C8-AD84CE6948B1}"/>
                </a:ext>
              </a:extLst>
            </p:cNvPr>
            <p:cNvSpPr>
              <a:spLocks noChangeShapeType="1"/>
            </p:cNvSpPr>
            <p:nvPr/>
          </p:nvSpPr>
          <p:spPr bwMode="auto">
            <a:xfrm rot="10800000">
              <a:off x="622808" y="1544498"/>
              <a:ext cx="587697" cy="0"/>
            </a:xfrm>
            <a:prstGeom prst="line">
              <a:avLst/>
            </a:prstGeom>
            <a:noFill/>
            <a:ln w="19050">
              <a:solidFill>
                <a:srgbClr val="000000"/>
              </a:solidFill>
              <a:round/>
              <a:headEnd type="triangle"/>
              <a:tailEnd type="none" w="med" len="med"/>
            </a:ln>
          </p:spPr>
          <p:txBody>
            <a:bodyPr/>
            <a:lstStyle/>
            <a:p>
              <a:pPr>
                <a:defRPr/>
              </a:pPr>
              <a:endParaRPr lang="en-US" sz="1000" kern="0">
                <a:solidFill>
                  <a:sysClr val="windowText" lastClr="000000"/>
                </a:solidFill>
                <a:latin typeface="+mn-lt"/>
              </a:endParaRPr>
            </a:p>
          </p:txBody>
        </p:sp>
        <p:sp>
          <p:nvSpPr>
            <p:cNvPr id="194" name="Text Box 3">
              <a:extLst>
                <a:ext uri="{FF2B5EF4-FFF2-40B4-BE49-F238E27FC236}">
                  <a16:creationId xmlns:a16="http://schemas.microsoft.com/office/drawing/2014/main" id="{5AB04767-53D6-44E9-83CE-3B6E92F71651}"/>
                </a:ext>
              </a:extLst>
            </p:cNvPr>
            <p:cNvSpPr txBox="1">
              <a:spLocks noChangeArrowheads="1"/>
            </p:cNvSpPr>
            <p:nvPr/>
          </p:nvSpPr>
          <p:spPr bwMode="auto">
            <a:xfrm>
              <a:off x="2355447" y="3036588"/>
              <a:ext cx="505582" cy="467327"/>
            </a:xfrm>
            <a:prstGeom prst="rect">
              <a:avLst/>
            </a:prstGeom>
            <a:noFill/>
            <a:ln w="9525">
              <a:noFill/>
              <a:miter lim="800000"/>
              <a:headEnd/>
              <a:tailEnd/>
            </a:ln>
          </p:spPr>
          <p:txBody>
            <a:bodyPr wrap="none">
              <a:spAutoFit/>
            </a:bodyPr>
            <a:lstStyle/>
            <a:p>
              <a:pPr>
                <a:defRPr/>
              </a:pPr>
              <a:r>
                <a:rPr lang="en-US" sz="1000" kern="0" dirty="0" err="1">
                  <a:solidFill>
                    <a:sysClr val="windowText" lastClr="000000"/>
                  </a:solidFill>
                  <a:latin typeface="+mn-lt"/>
                </a:rPr>
                <a:t>Q</a:t>
              </a:r>
              <a:r>
                <a:rPr lang="en-US" sz="1000" kern="0" baseline="-25000" dirty="0" err="1">
                  <a:solidFill>
                    <a:sysClr val="windowText" lastClr="000000"/>
                  </a:solidFill>
                  <a:latin typeface="+mn-lt"/>
                </a:rPr>
                <a:t>gut</a:t>
              </a:r>
              <a:endParaRPr lang="en-US" sz="1000" kern="0" baseline="-25000" dirty="0">
                <a:solidFill>
                  <a:sysClr val="windowText" lastClr="000000"/>
                </a:solidFill>
                <a:latin typeface="+mn-lt"/>
              </a:endParaRPr>
            </a:p>
          </p:txBody>
        </p:sp>
        <p:sp>
          <p:nvSpPr>
            <p:cNvPr id="198" name="Rectangle 10">
              <a:extLst>
                <a:ext uri="{FF2B5EF4-FFF2-40B4-BE49-F238E27FC236}">
                  <a16:creationId xmlns:a16="http://schemas.microsoft.com/office/drawing/2014/main" id="{0BA36F69-04F4-4483-887B-307DF0F7BD64}"/>
                </a:ext>
              </a:extLst>
            </p:cNvPr>
            <p:cNvSpPr>
              <a:spLocks noChangeArrowheads="1"/>
            </p:cNvSpPr>
            <p:nvPr/>
          </p:nvSpPr>
          <p:spPr bwMode="auto">
            <a:xfrm>
              <a:off x="1236918" y="1934095"/>
              <a:ext cx="1175396" cy="680144"/>
            </a:xfrm>
            <a:prstGeom prst="rect">
              <a:avLst/>
            </a:prstGeom>
            <a:solidFill>
              <a:srgbClr val="C0C0C0"/>
            </a:solidFill>
            <a:ln w="9525">
              <a:noFill/>
              <a:miter lim="800000"/>
              <a:headEnd/>
              <a:tailEnd/>
            </a:ln>
          </p:spPr>
          <p:txBody>
            <a:bodyPr wrap="none" anchor="ctr"/>
            <a:lstStyle/>
            <a:p>
              <a:pPr>
                <a:defRPr/>
              </a:pPr>
              <a:endParaRPr lang="en-US" sz="1000" kern="0">
                <a:solidFill>
                  <a:sysClr val="windowText" lastClr="000000"/>
                </a:solidFill>
                <a:latin typeface="+mn-lt"/>
              </a:endParaRPr>
            </a:p>
          </p:txBody>
        </p:sp>
        <p:sp>
          <p:nvSpPr>
            <p:cNvPr id="282" name="Rectangle 15">
              <a:extLst>
                <a:ext uri="{FF2B5EF4-FFF2-40B4-BE49-F238E27FC236}">
                  <a16:creationId xmlns:a16="http://schemas.microsoft.com/office/drawing/2014/main" id="{D09DC50E-5372-4BEB-A54A-CF548955E0BF}"/>
                </a:ext>
              </a:extLst>
            </p:cNvPr>
            <p:cNvSpPr>
              <a:spLocks noChangeArrowheads="1"/>
            </p:cNvSpPr>
            <p:nvPr/>
          </p:nvSpPr>
          <p:spPr bwMode="auto">
            <a:xfrm>
              <a:off x="1203901" y="2376519"/>
              <a:ext cx="1172095" cy="1981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Kidney Blood</a:t>
              </a:r>
            </a:p>
          </p:txBody>
        </p:sp>
        <p:sp>
          <p:nvSpPr>
            <p:cNvPr id="283" name="Rectangle 15">
              <a:extLst>
                <a:ext uri="{FF2B5EF4-FFF2-40B4-BE49-F238E27FC236}">
                  <a16:creationId xmlns:a16="http://schemas.microsoft.com/office/drawing/2014/main" id="{F33F4B0D-18FF-4B50-8C00-C1987E4C1278}"/>
                </a:ext>
              </a:extLst>
            </p:cNvPr>
            <p:cNvSpPr>
              <a:spLocks noChangeArrowheads="1"/>
            </p:cNvSpPr>
            <p:nvPr/>
          </p:nvSpPr>
          <p:spPr bwMode="auto">
            <a:xfrm>
              <a:off x="1203901" y="3357114"/>
              <a:ext cx="1172095" cy="1981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Gut Blood</a:t>
              </a:r>
            </a:p>
          </p:txBody>
        </p:sp>
        <p:sp>
          <p:nvSpPr>
            <p:cNvPr id="284" name="Rectangle 15">
              <a:extLst>
                <a:ext uri="{FF2B5EF4-FFF2-40B4-BE49-F238E27FC236}">
                  <a16:creationId xmlns:a16="http://schemas.microsoft.com/office/drawing/2014/main" id="{53B04366-F933-489A-AF7B-68F35D17DBBB}"/>
                </a:ext>
              </a:extLst>
            </p:cNvPr>
            <p:cNvSpPr>
              <a:spLocks noChangeArrowheads="1"/>
            </p:cNvSpPr>
            <p:nvPr/>
          </p:nvSpPr>
          <p:spPr bwMode="auto">
            <a:xfrm>
              <a:off x="1207204" y="2894880"/>
              <a:ext cx="1172093" cy="468837"/>
            </a:xfrm>
            <a:prstGeom prst="rect">
              <a:avLst/>
            </a:prstGeom>
            <a:solidFill>
              <a:sysClr val="window" lastClr="FFFFFF"/>
            </a:soli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Gut Lumen</a:t>
              </a:r>
              <a:endParaRPr lang="en-US" sz="1000" kern="0" dirty="0">
                <a:solidFill>
                  <a:sysClr val="windowText" lastClr="000000"/>
                </a:solidFill>
                <a:latin typeface="+mn-lt"/>
              </a:endParaRPr>
            </a:p>
          </p:txBody>
        </p:sp>
        <p:sp>
          <p:nvSpPr>
            <p:cNvPr id="285" name="Line 18">
              <a:extLst>
                <a:ext uri="{FF2B5EF4-FFF2-40B4-BE49-F238E27FC236}">
                  <a16:creationId xmlns:a16="http://schemas.microsoft.com/office/drawing/2014/main" id="{1B5614F1-472C-4AA2-B8EC-3428B4624225}"/>
                </a:ext>
              </a:extLst>
            </p:cNvPr>
            <p:cNvSpPr>
              <a:spLocks noChangeShapeType="1"/>
            </p:cNvSpPr>
            <p:nvPr/>
          </p:nvSpPr>
          <p:spPr bwMode="auto">
            <a:xfrm rot="10800000">
              <a:off x="2382600" y="1544498"/>
              <a:ext cx="584394" cy="0"/>
            </a:xfrm>
            <a:prstGeom prst="line">
              <a:avLst/>
            </a:prstGeom>
            <a:noFill/>
            <a:ln w="19050">
              <a:solidFill>
                <a:srgbClr val="000000"/>
              </a:solidFill>
              <a:round/>
              <a:headEnd type="triangle"/>
              <a:tailEnd type="none" w="med" len="med"/>
            </a:ln>
          </p:spPr>
          <p:txBody>
            <a:bodyPr/>
            <a:lstStyle/>
            <a:p>
              <a:pPr>
                <a:defRPr/>
              </a:pPr>
              <a:endParaRPr lang="en-US" sz="1000" kern="0">
                <a:solidFill>
                  <a:sysClr val="windowText" lastClr="000000"/>
                </a:solidFill>
                <a:latin typeface="+mn-lt"/>
              </a:endParaRPr>
            </a:p>
          </p:txBody>
        </p:sp>
        <p:sp>
          <p:nvSpPr>
            <p:cNvPr id="286" name="Line 18">
              <a:extLst>
                <a:ext uri="{FF2B5EF4-FFF2-40B4-BE49-F238E27FC236}">
                  <a16:creationId xmlns:a16="http://schemas.microsoft.com/office/drawing/2014/main" id="{1F2AFE5B-1478-4BA6-ABF3-8E233F244B5C}"/>
                </a:ext>
              </a:extLst>
            </p:cNvPr>
            <p:cNvSpPr>
              <a:spLocks noChangeShapeType="1"/>
            </p:cNvSpPr>
            <p:nvPr/>
          </p:nvSpPr>
          <p:spPr bwMode="auto">
            <a:xfrm rot="10800000" flipH="1">
              <a:off x="923259" y="2432647"/>
              <a:ext cx="290547" cy="0"/>
            </a:xfrm>
            <a:prstGeom prst="line">
              <a:avLst/>
            </a:prstGeom>
            <a:noFill/>
            <a:ln w="19050">
              <a:solidFill>
                <a:srgbClr val="000000"/>
              </a:solidFill>
              <a:round/>
              <a:headEnd type="triangle"/>
              <a:tailEnd type="none" w="med" len="med"/>
            </a:ln>
          </p:spPr>
          <p:txBody>
            <a:bodyPr/>
            <a:lstStyle/>
            <a:p>
              <a:pPr>
                <a:defRPr/>
              </a:pPr>
              <a:endParaRPr lang="en-US" sz="1000" kern="0">
                <a:solidFill>
                  <a:sysClr val="windowText" lastClr="000000"/>
                </a:solidFill>
                <a:latin typeface="+mn-lt"/>
              </a:endParaRPr>
            </a:p>
          </p:txBody>
        </p:sp>
        <p:sp>
          <p:nvSpPr>
            <p:cNvPr id="287" name="Text Box 5">
              <a:extLst>
                <a:ext uri="{FF2B5EF4-FFF2-40B4-BE49-F238E27FC236}">
                  <a16:creationId xmlns:a16="http://schemas.microsoft.com/office/drawing/2014/main" id="{30AE5B81-B421-4BD6-9ED5-9ED700F70384}"/>
                </a:ext>
              </a:extLst>
            </p:cNvPr>
            <p:cNvSpPr txBox="1">
              <a:spLocks noChangeArrowheads="1"/>
            </p:cNvSpPr>
            <p:nvPr/>
          </p:nvSpPr>
          <p:spPr bwMode="auto">
            <a:xfrm>
              <a:off x="662403" y="2046350"/>
              <a:ext cx="540491" cy="467327"/>
            </a:xfrm>
            <a:prstGeom prst="rect">
              <a:avLst/>
            </a:prstGeom>
            <a:noFill/>
            <a:ln w="9525">
              <a:noFill/>
              <a:miter lim="800000"/>
              <a:headEnd/>
              <a:tailEnd/>
            </a:ln>
          </p:spPr>
          <p:txBody>
            <a:bodyPr wrap="none">
              <a:spAutoFit/>
            </a:bodyPr>
            <a:lstStyle/>
            <a:p>
              <a:pPr>
                <a:defRPr/>
              </a:pPr>
              <a:r>
                <a:rPr lang="en-US" sz="1000" kern="0" dirty="0">
                  <a:solidFill>
                    <a:sysClr val="windowText" lastClr="000000"/>
                  </a:solidFill>
                  <a:latin typeface="+mn-lt"/>
                </a:rPr>
                <a:t>Q</a:t>
              </a:r>
              <a:r>
                <a:rPr lang="en-US" sz="1000" kern="0" baseline="-25000" dirty="0">
                  <a:solidFill>
                    <a:sysClr val="windowText" lastClr="000000"/>
                  </a:solidFill>
                  <a:latin typeface="+mn-lt"/>
                </a:rPr>
                <a:t>GFR</a:t>
              </a:r>
            </a:p>
          </p:txBody>
        </p:sp>
        <p:sp>
          <p:nvSpPr>
            <p:cNvPr id="288" name="Rectangle 15">
              <a:extLst>
                <a:ext uri="{FF2B5EF4-FFF2-40B4-BE49-F238E27FC236}">
                  <a16:creationId xmlns:a16="http://schemas.microsoft.com/office/drawing/2014/main" id="{F7E23ABA-2580-40B3-B42B-5C97512438DC}"/>
                </a:ext>
              </a:extLst>
            </p:cNvPr>
            <p:cNvSpPr>
              <a:spLocks noChangeArrowheads="1"/>
            </p:cNvSpPr>
            <p:nvPr/>
          </p:nvSpPr>
          <p:spPr bwMode="auto">
            <a:xfrm>
              <a:off x="1203901" y="1887871"/>
              <a:ext cx="1172095" cy="478740"/>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Kidney Tissue</a:t>
              </a:r>
            </a:p>
          </p:txBody>
        </p:sp>
        <p:sp>
          <p:nvSpPr>
            <p:cNvPr id="289" name="Rectangle 10">
              <a:extLst>
                <a:ext uri="{FF2B5EF4-FFF2-40B4-BE49-F238E27FC236}">
                  <a16:creationId xmlns:a16="http://schemas.microsoft.com/office/drawing/2014/main" id="{7506B235-6C48-41EF-8767-E7E96D6D26E9}"/>
                </a:ext>
              </a:extLst>
            </p:cNvPr>
            <p:cNvSpPr>
              <a:spLocks noChangeArrowheads="1"/>
            </p:cNvSpPr>
            <p:nvPr/>
          </p:nvSpPr>
          <p:spPr bwMode="auto">
            <a:xfrm>
              <a:off x="1236918" y="3944811"/>
              <a:ext cx="1175396" cy="676843"/>
            </a:xfrm>
            <a:prstGeom prst="rect">
              <a:avLst/>
            </a:prstGeom>
            <a:solidFill>
              <a:srgbClr val="C0C0C0"/>
            </a:solidFill>
            <a:ln w="9525">
              <a:noFill/>
              <a:miter lim="800000"/>
              <a:headEnd/>
              <a:tailEnd/>
            </a:ln>
          </p:spPr>
          <p:txBody>
            <a:bodyPr wrap="none" anchor="ctr"/>
            <a:lstStyle/>
            <a:p>
              <a:pPr>
                <a:defRPr/>
              </a:pPr>
              <a:endParaRPr lang="en-US" sz="1000" kern="0">
                <a:solidFill>
                  <a:sysClr val="windowText" lastClr="000000"/>
                </a:solidFill>
                <a:latin typeface="+mn-lt"/>
              </a:endParaRPr>
            </a:p>
          </p:txBody>
        </p:sp>
        <p:sp>
          <p:nvSpPr>
            <p:cNvPr id="290" name="Rectangle 15">
              <a:extLst>
                <a:ext uri="{FF2B5EF4-FFF2-40B4-BE49-F238E27FC236}">
                  <a16:creationId xmlns:a16="http://schemas.microsoft.com/office/drawing/2014/main" id="{6D4EA0C7-E159-4234-A1CB-13A3F581452F}"/>
                </a:ext>
              </a:extLst>
            </p:cNvPr>
            <p:cNvSpPr>
              <a:spLocks noChangeArrowheads="1"/>
            </p:cNvSpPr>
            <p:nvPr/>
          </p:nvSpPr>
          <p:spPr bwMode="auto">
            <a:xfrm>
              <a:off x="1203901" y="4383935"/>
              <a:ext cx="1172095" cy="2014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Liver Blood</a:t>
              </a:r>
            </a:p>
          </p:txBody>
        </p:sp>
        <p:sp>
          <p:nvSpPr>
            <p:cNvPr id="291" name="Rectangle 15">
              <a:extLst>
                <a:ext uri="{FF2B5EF4-FFF2-40B4-BE49-F238E27FC236}">
                  <a16:creationId xmlns:a16="http://schemas.microsoft.com/office/drawing/2014/main" id="{B5EAB6B6-D3AA-4EBF-B8D8-94FCABA34094}"/>
                </a:ext>
              </a:extLst>
            </p:cNvPr>
            <p:cNvSpPr>
              <a:spLocks noChangeArrowheads="1"/>
            </p:cNvSpPr>
            <p:nvPr/>
          </p:nvSpPr>
          <p:spPr bwMode="auto">
            <a:xfrm>
              <a:off x="1203901" y="3938208"/>
              <a:ext cx="1172095" cy="482045"/>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Liver Tissue</a:t>
              </a:r>
            </a:p>
          </p:txBody>
        </p:sp>
        <p:sp>
          <p:nvSpPr>
            <p:cNvPr id="292" name="Line 36">
              <a:extLst>
                <a:ext uri="{FF2B5EF4-FFF2-40B4-BE49-F238E27FC236}">
                  <a16:creationId xmlns:a16="http://schemas.microsoft.com/office/drawing/2014/main" id="{C39B131D-7C0B-4A27-89F9-B432788DE356}"/>
                </a:ext>
              </a:extLst>
            </p:cNvPr>
            <p:cNvSpPr>
              <a:spLocks noChangeShapeType="1"/>
            </p:cNvSpPr>
            <p:nvPr/>
          </p:nvSpPr>
          <p:spPr bwMode="auto">
            <a:xfrm>
              <a:off x="2382600" y="4568828"/>
              <a:ext cx="584394"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293" name="Line 36">
              <a:extLst>
                <a:ext uri="{FF2B5EF4-FFF2-40B4-BE49-F238E27FC236}">
                  <a16:creationId xmlns:a16="http://schemas.microsoft.com/office/drawing/2014/main" id="{8D6D1A6F-D71C-4457-A4BD-3233A449476A}"/>
                </a:ext>
              </a:extLst>
            </p:cNvPr>
            <p:cNvSpPr>
              <a:spLocks noChangeShapeType="1"/>
            </p:cNvSpPr>
            <p:nvPr/>
          </p:nvSpPr>
          <p:spPr bwMode="auto">
            <a:xfrm>
              <a:off x="2382600" y="3456163"/>
              <a:ext cx="584394"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294" name="Text Box 3">
              <a:extLst>
                <a:ext uri="{FF2B5EF4-FFF2-40B4-BE49-F238E27FC236}">
                  <a16:creationId xmlns:a16="http://schemas.microsoft.com/office/drawing/2014/main" id="{9B6084B1-C1D8-43AA-8E3D-F6DCB65480A8}"/>
                </a:ext>
              </a:extLst>
            </p:cNvPr>
            <p:cNvSpPr txBox="1">
              <a:spLocks noChangeArrowheads="1"/>
            </p:cNvSpPr>
            <p:nvPr/>
          </p:nvSpPr>
          <p:spPr bwMode="auto">
            <a:xfrm>
              <a:off x="2395998" y="5165952"/>
              <a:ext cx="536384" cy="467327"/>
            </a:xfrm>
            <a:prstGeom prst="rect">
              <a:avLst/>
            </a:prstGeom>
            <a:noFill/>
            <a:ln w="9525">
              <a:noFill/>
              <a:miter lim="800000"/>
              <a:headEnd/>
              <a:tailEnd/>
            </a:ln>
          </p:spPr>
          <p:txBody>
            <a:bodyPr wrap="none">
              <a:spAutoFit/>
            </a:bodyPr>
            <a:lstStyle/>
            <a:p>
              <a:pPr>
                <a:defRPr/>
              </a:pPr>
              <a:r>
                <a:rPr lang="en-US" sz="1000" kern="0" dirty="0" err="1">
                  <a:solidFill>
                    <a:sysClr val="windowText" lastClr="000000"/>
                  </a:solidFill>
                  <a:latin typeface="+mn-lt"/>
                </a:rPr>
                <a:t>Q</a:t>
              </a:r>
              <a:r>
                <a:rPr lang="en-US" sz="1000" kern="0" baseline="-25000" dirty="0" err="1">
                  <a:solidFill>
                    <a:sysClr val="windowText" lastClr="000000"/>
                  </a:solidFill>
                  <a:latin typeface="+mn-lt"/>
                </a:rPr>
                <a:t>rest</a:t>
              </a:r>
              <a:endParaRPr lang="en-US" sz="1000" kern="0" baseline="-25000" dirty="0">
                <a:solidFill>
                  <a:sysClr val="windowText" lastClr="000000"/>
                </a:solidFill>
                <a:latin typeface="+mn-lt"/>
              </a:endParaRPr>
            </a:p>
          </p:txBody>
        </p:sp>
        <p:sp>
          <p:nvSpPr>
            <p:cNvPr id="295" name="Line 18">
              <a:extLst>
                <a:ext uri="{FF2B5EF4-FFF2-40B4-BE49-F238E27FC236}">
                  <a16:creationId xmlns:a16="http://schemas.microsoft.com/office/drawing/2014/main" id="{BCE18C40-F037-4BC3-B130-0B923156773E}"/>
                </a:ext>
              </a:extLst>
            </p:cNvPr>
            <p:cNvSpPr>
              <a:spLocks noChangeShapeType="1"/>
            </p:cNvSpPr>
            <p:nvPr/>
          </p:nvSpPr>
          <p:spPr bwMode="auto">
            <a:xfrm rot="10800000">
              <a:off x="612903" y="5615624"/>
              <a:ext cx="584394" cy="0"/>
            </a:xfrm>
            <a:prstGeom prst="line">
              <a:avLst/>
            </a:prstGeom>
            <a:noFill/>
            <a:ln w="19050">
              <a:solidFill>
                <a:srgbClr val="000000"/>
              </a:solidFill>
              <a:round/>
              <a:headEnd/>
              <a:tailEnd type="triangle" w="med" len="med"/>
            </a:ln>
          </p:spPr>
          <p:txBody>
            <a:bodyPr/>
            <a:lstStyle/>
            <a:p>
              <a:pPr>
                <a:defRPr/>
              </a:pPr>
              <a:endParaRPr lang="en-US" sz="1000" kern="0">
                <a:solidFill>
                  <a:sysClr val="windowText" lastClr="000000"/>
                </a:solidFill>
                <a:latin typeface="+mn-lt"/>
              </a:endParaRPr>
            </a:p>
          </p:txBody>
        </p:sp>
        <p:sp>
          <p:nvSpPr>
            <p:cNvPr id="296" name="Line 36">
              <a:extLst>
                <a:ext uri="{FF2B5EF4-FFF2-40B4-BE49-F238E27FC236}">
                  <a16:creationId xmlns:a16="http://schemas.microsoft.com/office/drawing/2014/main" id="{789103A7-E839-43A3-B738-15C6728E5E4A}"/>
                </a:ext>
              </a:extLst>
            </p:cNvPr>
            <p:cNvSpPr>
              <a:spLocks noChangeShapeType="1"/>
            </p:cNvSpPr>
            <p:nvPr/>
          </p:nvSpPr>
          <p:spPr bwMode="auto">
            <a:xfrm>
              <a:off x="2375996" y="5592509"/>
              <a:ext cx="587697"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297" name="Line 36">
              <a:extLst>
                <a:ext uri="{FF2B5EF4-FFF2-40B4-BE49-F238E27FC236}">
                  <a16:creationId xmlns:a16="http://schemas.microsoft.com/office/drawing/2014/main" id="{120609EA-C52B-4E8A-B9E5-F3D98B76F4EF}"/>
                </a:ext>
              </a:extLst>
            </p:cNvPr>
            <p:cNvSpPr>
              <a:spLocks noChangeShapeType="1"/>
            </p:cNvSpPr>
            <p:nvPr/>
          </p:nvSpPr>
          <p:spPr bwMode="auto">
            <a:xfrm>
              <a:off x="2382600" y="4436762"/>
              <a:ext cx="310358"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298" name="Line 18">
              <a:extLst>
                <a:ext uri="{FF2B5EF4-FFF2-40B4-BE49-F238E27FC236}">
                  <a16:creationId xmlns:a16="http://schemas.microsoft.com/office/drawing/2014/main" id="{CC6FD7F9-2769-454B-8FAD-1CBD5408400E}"/>
                </a:ext>
              </a:extLst>
            </p:cNvPr>
            <p:cNvSpPr>
              <a:spLocks noChangeShapeType="1"/>
            </p:cNvSpPr>
            <p:nvPr/>
          </p:nvSpPr>
          <p:spPr bwMode="auto">
            <a:xfrm rot="10800000">
              <a:off x="982689" y="3456163"/>
              <a:ext cx="211307" cy="0"/>
            </a:xfrm>
            <a:prstGeom prst="line">
              <a:avLst/>
            </a:prstGeom>
            <a:noFill/>
            <a:ln w="19050">
              <a:solidFill>
                <a:srgbClr val="000000"/>
              </a:solidFill>
              <a:round/>
              <a:headEnd type="none"/>
              <a:tailEnd type="none" w="med" len="med"/>
            </a:ln>
          </p:spPr>
          <p:txBody>
            <a:bodyPr/>
            <a:lstStyle/>
            <a:p>
              <a:pPr>
                <a:defRPr/>
              </a:pPr>
              <a:endParaRPr lang="en-US" sz="1000" kern="0">
                <a:solidFill>
                  <a:sysClr val="windowText" lastClr="000000"/>
                </a:solidFill>
                <a:latin typeface="+mn-lt"/>
              </a:endParaRPr>
            </a:p>
          </p:txBody>
        </p:sp>
        <p:sp>
          <p:nvSpPr>
            <p:cNvPr id="299" name="Line 36">
              <a:extLst>
                <a:ext uri="{FF2B5EF4-FFF2-40B4-BE49-F238E27FC236}">
                  <a16:creationId xmlns:a16="http://schemas.microsoft.com/office/drawing/2014/main" id="{79E3A4A4-6A9A-4EAC-879A-D3CEFFF578DA}"/>
                </a:ext>
              </a:extLst>
            </p:cNvPr>
            <p:cNvSpPr>
              <a:spLocks noChangeShapeType="1"/>
            </p:cNvSpPr>
            <p:nvPr/>
          </p:nvSpPr>
          <p:spPr bwMode="auto">
            <a:xfrm>
              <a:off x="982689" y="3750013"/>
              <a:ext cx="1703663" cy="0"/>
            </a:xfrm>
            <a:prstGeom prst="line">
              <a:avLst/>
            </a:prstGeom>
            <a:noFill/>
            <a:ln w="19050">
              <a:solidFill>
                <a:srgbClr val="000000"/>
              </a:solidFill>
              <a:round/>
              <a:headEnd type="none" w="med" len="med"/>
              <a:tailEnd type="none"/>
            </a:ln>
          </p:spPr>
          <p:txBody>
            <a:bodyPr/>
            <a:lstStyle/>
            <a:p>
              <a:pPr>
                <a:defRPr/>
              </a:pPr>
              <a:endParaRPr lang="en-US" sz="1000" kern="0">
                <a:solidFill>
                  <a:sysClr val="windowText" lastClr="000000"/>
                </a:solidFill>
                <a:latin typeface="+mn-lt"/>
              </a:endParaRPr>
            </a:p>
          </p:txBody>
        </p:sp>
        <p:sp>
          <p:nvSpPr>
            <p:cNvPr id="300" name="Line 31">
              <a:extLst>
                <a:ext uri="{FF2B5EF4-FFF2-40B4-BE49-F238E27FC236}">
                  <a16:creationId xmlns:a16="http://schemas.microsoft.com/office/drawing/2014/main" id="{CEEF0876-4342-4666-9AE4-7FA4D5789966}"/>
                </a:ext>
              </a:extLst>
            </p:cNvPr>
            <p:cNvSpPr>
              <a:spLocks noChangeShapeType="1"/>
            </p:cNvSpPr>
            <p:nvPr/>
          </p:nvSpPr>
          <p:spPr bwMode="auto">
            <a:xfrm rot="10800000" flipV="1">
              <a:off x="999197" y="3446260"/>
              <a:ext cx="0" cy="297150"/>
            </a:xfrm>
            <a:prstGeom prst="line">
              <a:avLst/>
            </a:prstGeom>
            <a:noFill/>
            <a:ln w="19050">
              <a:solidFill>
                <a:srgbClr val="000000"/>
              </a:solidFill>
              <a:round/>
              <a:headEnd type="none"/>
              <a:tailEnd type="none" w="med" len="med"/>
            </a:ln>
          </p:spPr>
          <p:txBody>
            <a:bodyPr/>
            <a:lstStyle/>
            <a:p>
              <a:pPr>
                <a:defRPr/>
              </a:pPr>
              <a:endParaRPr lang="en-US" sz="1000" kern="0">
                <a:solidFill>
                  <a:sysClr val="windowText" lastClr="000000"/>
                </a:solidFill>
                <a:latin typeface="+mn-lt"/>
              </a:endParaRPr>
            </a:p>
          </p:txBody>
        </p:sp>
        <p:sp>
          <p:nvSpPr>
            <p:cNvPr id="301" name="Rectangle 15">
              <a:extLst>
                <a:ext uri="{FF2B5EF4-FFF2-40B4-BE49-F238E27FC236}">
                  <a16:creationId xmlns:a16="http://schemas.microsoft.com/office/drawing/2014/main" id="{C3A718A3-50AA-4570-B86B-062DAA73C425}"/>
                </a:ext>
              </a:extLst>
            </p:cNvPr>
            <p:cNvSpPr>
              <a:spLocks noChangeArrowheads="1"/>
            </p:cNvSpPr>
            <p:nvPr/>
          </p:nvSpPr>
          <p:spPr bwMode="auto">
            <a:xfrm>
              <a:off x="1227013" y="1428938"/>
              <a:ext cx="1175396" cy="1981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Lung Blood</a:t>
              </a:r>
            </a:p>
          </p:txBody>
        </p:sp>
        <p:sp>
          <p:nvSpPr>
            <p:cNvPr id="302" name="Rectangle 15">
              <a:extLst>
                <a:ext uri="{FF2B5EF4-FFF2-40B4-BE49-F238E27FC236}">
                  <a16:creationId xmlns:a16="http://schemas.microsoft.com/office/drawing/2014/main" id="{CA1ECCE5-6C9F-4B9E-82C7-278B860D60AE}"/>
                </a:ext>
              </a:extLst>
            </p:cNvPr>
            <p:cNvSpPr>
              <a:spLocks noChangeArrowheads="1"/>
            </p:cNvSpPr>
            <p:nvPr/>
          </p:nvSpPr>
          <p:spPr bwMode="auto">
            <a:xfrm>
              <a:off x="1227013" y="1224233"/>
              <a:ext cx="1175396" cy="1981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Lung Tissue</a:t>
              </a:r>
            </a:p>
          </p:txBody>
        </p:sp>
        <p:sp>
          <p:nvSpPr>
            <p:cNvPr id="303" name="Line 36">
              <a:extLst>
                <a:ext uri="{FF2B5EF4-FFF2-40B4-BE49-F238E27FC236}">
                  <a16:creationId xmlns:a16="http://schemas.microsoft.com/office/drawing/2014/main" id="{B22C5FE8-3F7B-48A4-AB19-DF094EC18625}"/>
                </a:ext>
              </a:extLst>
            </p:cNvPr>
            <p:cNvSpPr>
              <a:spLocks noChangeShapeType="1"/>
            </p:cNvSpPr>
            <p:nvPr/>
          </p:nvSpPr>
          <p:spPr bwMode="auto">
            <a:xfrm>
              <a:off x="2359486" y="2475568"/>
              <a:ext cx="584396"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304" name="Text Box 3">
              <a:extLst>
                <a:ext uri="{FF2B5EF4-FFF2-40B4-BE49-F238E27FC236}">
                  <a16:creationId xmlns:a16="http://schemas.microsoft.com/office/drawing/2014/main" id="{FF4A0EA5-295D-4C4B-BF74-6180D05BC880}"/>
                </a:ext>
              </a:extLst>
            </p:cNvPr>
            <p:cNvSpPr txBox="1">
              <a:spLocks noChangeArrowheads="1"/>
            </p:cNvSpPr>
            <p:nvPr/>
          </p:nvSpPr>
          <p:spPr bwMode="auto">
            <a:xfrm>
              <a:off x="2415633" y="1107889"/>
              <a:ext cx="690400" cy="467327"/>
            </a:xfrm>
            <a:prstGeom prst="rect">
              <a:avLst/>
            </a:prstGeom>
            <a:noFill/>
            <a:ln w="9525">
              <a:noFill/>
              <a:miter lim="800000"/>
              <a:headEnd/>
              <a:tailEnd/>
            </a:ln>
          </p:spPr>
          <p:txBody>
            <a:bodyPr wrap="none">
              <a:spAutoFit/>
            </a:bodyPr>
            <a:lstStyle/>
            <a:p>
              <a:pPr>
                <a:defRPr/>
              </a:pPr>
              <a:r>
                <a:rPr lang="en-US" sz="1000" kern="0" dirty="0">
                  <a:solidFill>
                    <a:sysClr val="windowText" lastClr="000000"/>
                  </a:solidFill>
                  <a:latin typeface="+mn-lt"/>
                </a:rPr>
                <a:t>Q</a:t>
              </a:r>
              <a:r>
                <a:rPr lang="en-US" sz="1000" kern="0" baseline="-25000" dirty="0">
                  <a:solidFill>
                    <a:sysClr val="windowText" lastClr="000000"/>
                  </a:solidFill>
                  <a:latin typeface="+mn-lt"/>
                </a:rPr>
                <a:t>cardiac</a:t>
              </a:r>
            </a:p>
          </p:txBody>
        </p:sp>
        <p:sp>
          <p:nvSpPr>
            <p:cNvPr id="305" name="Line 36">
              <a:extLst>
                <a:ext uri="{FF2B5EF4-FFF2-40B4-BE49-F238E27FC236}">
                  <a16:creationId xmlns:a16="http://schemas.microsoft.com/office/drawing/2014/main" id="{D4EA7F88-B8E3-45ED-AF5B-E8ECA705DD07}"/>
                </a:ext>
              </a:extLst>
            </p:cNvPr>
            <p:cNvSpPr>
              <a:spLocks noChangeShapeType="1"/>
            </p:cNvSpPr>
            <p:nvPr/>
          </p:nvSpPr>
          <p:spPr bwMode="auto">
            <a:xfrm>
              <a:off x="609600" y="2521793"/>
              <a:ext cx="587697" cy="0"/>
            </a:xfrm>
            <a:prstGeom prst="line">
              <a:avLst/>
            </a:prstGeom>
            <a:noFill/>
            <a:ln w="19050">
              <a:solidFill>
                <a:srgbClr val="000000"/>
              </a:solidFill>
              <a:round/>
              <a:headEnd type="triangle" w="med" len="med"/>
              <a:tailEnd/>
            </a:ln>
          </p:spPr>
          <p:txBody>
            <a:bodyPr/>
            <a:lstStyle/>
            <a:p>
              <a:pPr>
                <a:defRPr/>
              </a:pPr>
              <a:endParaRPr lang="en-US" sz="1000" kern="0">
                <a:solidFill>
                  <a:sysClr val="windowText" lastClr="000000"/>
                </a:solidFill>
                <a:latin typeface="+mn-lt"/>
              </a:endParaRPr>
            </a:p>
          </p:txBody>
        </p:sp>
        <p:sp>
          <p:nvSpPr>
            <p:cNvPr id="306" name="Line 18">
              <a:extLst>
                <a:ext uri="{FF2B5EF4-FFF2-40B4-BE49-F238E27FC236}">
                  <a16:creationId xmlns:a16="http://schemas.microsoft.com/office/drawing/2014/main" id="{A583CC22-D272-4CDE-ACAE-15AAEBA5E6E3}"/>
                </a:ext>
              </a:extLst>
            </p:cNvPr>
            <p:cNvSpPr>
              <a:spLocks noChangeShapeType="1"/>
            </p:cNvSpPr>
            <p:nvPr/>
          </p:nvSpPr>
          <p:spPr bwMode="auto">
            <a:xfrm rot="10800000" flipH="1">
              <a:off x="916657" y="4486285"/>
              <a:ext cx="287244" cy="0"/>
            </a:xfrm>
            <a:prstGeom prst="line">
              <a:avLst/>
            </a:prstGeom>
            <a:noFill/>
            <a:ln w="19050">
              <a:solidFill>
                <a:srgbClr val="000000"/>
              </a:solidFill>
              <a:round/>
              <a:headEnd type="triangle"/>
              <a:tailEnd type="none" w="med" len="med"/>
            </a:ln>
          </p:spPr>
          <p:txBody>
            <a:bodyPr/>
            <a:lstStyle/>
            <a:p>
              <a:pPr>
                <a:defRPr/>
              </a:pPr>
              <a:endParaRPr lang="en-US" sz="1000" kern="0">
                <a:solidFill>
                  <a:sysClr val="windowText" lastClr="000000"/>
                </a:solidFill>
                <a:latin typeface="+mn-lt"/>
              </a:endParaRPr>
            </a:p>
          </p:txBody>
        </p:sp>
        <p:sp>
          <p:nvSpPr>
            <p:cNvPr id="307" name="Text Box 5">
              <a:extLst>
                <a:ext uri="{FF2B5EF4-FFF2-40B4-BE49-F238E27FC236}">
                  <a16:creationId xmlns:a16="http://schemas.microsoft.com/office/drawing/2014/main" id="{B0B6AC43-28A2-4027-946F-8A860E627A99}"/>
                </a:ext>
              </a:extLst>
            </p:cNvPr>
            <p:cNvSpPr txBox="1">
              <a:spLocks noChangeArrowheads="1"/>
            </p:cNvSpPr>
            <p:nvPr/>
          </p:nvSpPr>
          <p:spPr bwMode="auto">
            <a:xfrm>
              <a:off x="655811" y="4109893"/>
              <a:ext cx="657544" cy="467327"/>
            </a:xfrm>
            <a:prstGeom prst="rect">
              <a:avLst/>
            </a:prstGeom>
            <a:noFill/>
            <a:ln w="9525">
              <a:noFill/>
              <a:miter lim="800000"/>
              <a:headEnd/>
              <a:tailEnd/>
            </a:ln>
          </p:spPr>
          <p:txBody>
            <a:bodyPr wrap="none">
              <a:spAutoFit/>
            </a:bodyPr>
            <a:lstStyle/>
            <a:p>
              <a:pPr>
                <a:defRPr/>
              </a:pPr>
              <a:r>
                <a:rPr lang="en-US" sz="1000" kern="0" dirty="0" err="1">
                  <a:solidFill>
                    <a:sysClr val="windowText" lastClr="000000"/>
                  </a:solidFill>
                  <a:latin typeface="+mn-lt"/>
                </a:rPr>
                <a:t>Q</a:t>
              </a:r>
              <a:r>
                <a:rPr lang="en-US" sz="1000" kern="0" baseline="-25000" dirty="0" err="1">
                  <a:solidFill>
                    <a:sysClr val="windowText" lastClr="000000"/>
                  </a:solidFill>
                  <a:latin typeface="+mn-lt"/>
                </a:rPr>
                <a:t>metab</a:t>
              </a:r>
              <a:endParaRPr lang="en-US" sz="1000" kern="0" baseline="-25000" dirty="0">
                <a:solidFill>
                  <a:sysClr val="windowText" lastClr="000000"/>
                </a:solidFill>
                <a:latin typeface="+mn-lt"/>
              </a:endParaRPr>
            </a:p>
          </p:txBody>
        </p:sp>
        <p:sp>
          <p:nvSpPr>
            <p:cNvPr id="308" name="Rectangle 15">
              <a:extLst>
                <a:ext uri="{FF2B5EF4-FFF2-40B4-BE49-F238E27FC236}">
                  <a16:creationId xmlns:a16="http://schemas.microsoft.com/office/drawing/2014/main" id="{13B0C6D1-EE3A-467C-81A3-BFBD0DD7D0A5}"/>
                </a:ext>
              </a:extLst>
            </p:cNvPr>
            <p:cNvSpPr>
              <a:spLocks noChangeArrowheads="1"/>
            </p:cNvSpPr>
            <p:nvPr/>
          </p:nvSpPr>
          <p:spPr bwMode="auto">
            <a:xfrm>
              <a:off x="1204704" y="5440377"/>
              <a:ext cx="1172095" cy="198101"/>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Body Blood</a:t>
              </a:r>
            </a:p>
          </p:txBody>
        </p:sp>
        <p:sp>
          <p:nvSpPr>
            <p:cNvPr id="309" name="Rectangle 15">
              <a:extLst>
                <a:ext uri="{FF2B5EF4-FFF2-40B4-BE49-F238E27FC236}">
                  <a16:creationId xmlns:a16="http://schemas.microsoft.com/office/drawing/2014/main" id="{F6C39745-F2B7-4E7F-8A52-3FBAEC097073}"/>
                </a:ext>
              </a:extLst>
            </p:cNvPr>
            <p:cNvSpPr>
              <a:spLocks noChangeArrowheads="1"/>
            </p:cNvSpPr>
            <p:nvPr/>
          </p:nvSpPr>
          <p:spPr bwMode="auto">
            <a:xfrm>
              <a:off x="1204704" y="4951729"/>
              <a:ext cx="1172095" cy="478740"/>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wrap="none" anchor="ctr"/>
            <a:lstStyle/>
            <a:p>
              <a:pPr algn="ctr">
                <a:defRPr/>
              </a:pPr>
              <a:r>
                <a:rPr lang="en-US" sz="1000" b="1" kern="0" dirty="0">
                  <a:solidFill>
                    <a:sysClr val="windowText" lastClr="000000"/>
                  </a:solidFill>
                  <a:latin typeface="+mn-lt"/>
                </a:rPr>
                <a:t>Rest of Body</a:t>
              </a:r>
            </a:p>
          </p:txBody>
        </p:sp>
        <p:sp>
          <p:nvSpPr>
            <p:cNvPr id="310" name="Text Box 3">
              <a:extLst>
                <a:ext uri="{FF2B5EF4-FFF2-40B4-BE49-F238E27FC236}">
                  <a16:creationId xmlns:a16="http://schemas.microsoft.com/office/drawing/2014/main" id="{86A7DBEC-136E-425A-AA48-890A1DE11580}"/>
                </a:ext>
              </a:extLst>
            </p:cNvPr>
            <p:cNvSpPr txBox="1">
              <a:spLocks noChangeArrowheads="1"/>
            </p:cNvSpPr>
            <p:nvPr/>
          </p:nvSpPr>
          <p:spPr bwMode="auto">
            <a:xfrm>
              <a:off x="2362424" y="2024504"/>
              <a:ext cx="659597" cy="467327"/>
            </a:xfrm>
            <a:prstGeom prst="rect">
              <a:avLst/>
            </a:prstGeom>
            <a:noFill/>
            <a:ln w="9525">
              <a:noFill/>
              <a:miter lim="800000"/>
              <a:headEnd/>
              <a:tailEnd/>
            </a:ln>
          </p:spPr>
          <p:txBody>
            <a:bodyPr wrap="none">
              <a:spAutoFit/>
            </a:bodyPr>
            <a:lstStyle/>
            <a:p>
              <a:pPr>
                <a:defRPr/>
              </a:pPr>
              <a:r>
                <a:rPr lang="en-US" sz="1000" kern="0" dirty="0">
                  <a:solidFill>
                    <a:sysClr val="windowText" lastClr="000000"/>
                  </a:solidFill>
                  <a:latin typeface="+mn-lt"/>
                </a:rPr>
                <a:t>Q</a:t>
              </a:r>
              <a:r>
                <a:rPr lang="en-US" sz="1000" kern="0" baseline="-25000" dirty="0">
                  <a:solidFill>
                    <a:sysClr val="windowText" lastClr="000000"/>
                  </a:solidFill>
                  <a:latin typeface="+mn-lt"/>
                </a:rPr>
                <a:t>kidney</a:t>
              </a:r>
            </a:p>
          </p:txBody>
        </p:sp>
        <p:sp>
          <p:nvSpPr>
            <p:cNvPr id="311" name="Rectangle 15">
              <a:extLst>
                <a:ext uri="{FF2B5EF4-FFF2-40B4-BE49-F238E27FC236}">
                  <a16:creationId xmlns:a16="http://schemas.microsoft.com/office/drawing/2014/main" id="{63C2A2F7-47E6-4A66-8E22-23433A6D71C9}"/>
                </a:ext>
              </a:extLst>
            </p:cNvPr>
            <p:cNvSpPr>
              <a:spLocks noChangeArrowheads="1"/>
            </p:cNvSpPr>
            <p:nvPr/>
          </p:nvSpPr>
          <p:spPr bwMode="auto">
            <a:xfrm>
              <a:off x="2971800" y="1524000"/>
              <a:ext cx="228600" cy="4114800"/>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vert="vert" wrap="none" anchor="ctr"/>
            <a:lstStyle/>
            <a:p>
              <a:pPr algn="ctr">
                <a:defRPr/>
              </a:pPr>
              <a:r>
                <a:rPr lang="en-US" sz="1000" b="1" kern="0" dirty="0">
                  <a:solidFill>
                    <a:sysClr val="windowText" lastClr="000000"/>
                  </a:solidFill>
                  <a:latin typeface="+mn-lt"/>
                </a:rPr>
                <a:t>Arterial  Blood</a:t>
              </a:r>
            </a:p>
          </p:txBody>
        </p:sp>
        <p:sp>
          <p:nvSpPr>
            <p:cNvPr id="312" name="Rectangle 15">
              <a:extLst>
                <a:ext uri="{FF2B5EF4-FFF2-40B4-BE49-F238E27FC236}">
                  <a16:creationId xmlns:a16="http://schemas.microsoft.com/office/drawing/2014/main" id="{496DFB54-C794-4B2B-8F41-E9D85E3B5116}"/>
                </a:ext>
              </a:extLst>
            </p:cNvPr>
            <p:cNvSpPr>
              <a:spLocks noChangeArrowheads="1"/>
            </p:cNvSpPr>
            <p:nvPr/>
          </p:nvSpPr>
          <p:spPr bwMode="auto">
            <a:xfrm>
              <a:off x="381000" y="1524000"/>
              <a:ext cx="228600" cy="4114800"/>
            </a:xfrm>
            <a:prstGeom prst="rect">
              <a:avLst/>
            </a:prstGeom>
            <a:gradFill rotWithShape="1">
              <a:gsLst>
                <a:gs pos="0">
                  <a:srgbClr val="D9F1FF"/>
                </a:gs>
                <a:gs pos="100000">
                  <a:srgbClr val="BBE0E3"/>
                </a:gs>
              </a:gsLst>
              <a:path path="shape">
                <a:fillToRect l="50000" t="50000" r="50000" b="50000"/>
              </a:path>
            </a:gradFill>
            <a:ln w="9525">
              <a:solidFill>
                <a:srgbClr val="000000"/>
              </a:solidFill>
              <a:miter lim="800000"/>
              <a:headEnd/>
              <a:tailEnd/>
            </a:ln>
          </p:spPr>
          <p:txBody>
            <a:bodyPr vert="vert270" wrap="none" anchor="ctr"/>
            <a:lstStyle/>
            <a:p>
              <a:pPr algn="ctr">
                <a:defRPr/>
              </a:pPr>
              <a:r>
                <a:rPr lang="en-US" sz="1000" b="1" kern="0" dirty="0">
                  <a:solidFill>
                    <a:sysClr val="windowText" lastClr="000000"/>
                  </a:solidFill>
                  <a:latin typeface="+mn-lt"/>
                </a:rPr>
                <a:t>Venous  Blood</a:t>
              </a:r>
            </a:p>
          </p:txBody>
        </p:sp>
      </p:grpSp>
      <p:sp>
        <p:nvSpPr>
          <p:cNvPr id="6" name="Rectangle 5">
            <a:extLst>
              <a:ext uri="{FF2B5EF4-FFF2-40B4-BE49-F238E27FC236}">
                <a16:creationId xmlns:a16="http://schemas.microsoft.com/office/drawing/2014/main" id="{BC6A1BC0-A8DE-4887-A3BA-CB069B12BA5D}"/>
              </a:ext>
            </a:extLst>
          </p:cNvPr>
          <p:cNvSpPr/>
          <p:nvPr/>
        </p:nvSpPr>
        <p:spPr>
          <a:xfrm>
            <a:off x="7413244" y="5509942"/>
            <a:ext cx="4534703" cy="461665"/>
          </a:xfrm>
          <a:prstGeom prst="rect">
            <a:avLst/>
          </a:prstGeom>
        </p:spPr>
        <p:txBody>
          <a:bodyPr wrap="none">
            <a:spAutoFit/>
          </a:bodyPr>
          <a:lstStyle/>
          <a:p>
            <a:pPr marL="0" indent="0" algn="ctr">
              <a:buNone/>
            </a:pPr>
            <a:r>
              <a:rPr lang="en-US" sz="2400" b="1" dirty="0">
                <a:latin typeface="+mn-lt"/>
              </a:rPr>
              <a:t>high(</a:t>
            </a:r>
            <a:r>
              <a:rPr lang="en-US" sz="2400" b="1" dirty="0" err="1">
                <a:latin typeface="+mn-lt"/>
              </a:rPr>
              <a:t>er</a:t>
            </a:r>
            <a:r>
              <a:rPr lang="en-US" sz="2400" b="1" dirty="0">
                <a:latin typeface="+mn-lt"/>
              </a:rPr>
              <a:t>) throughput toxicokinetics</a:t>
            </a:r>
          </a:p>
        </p:txBody>
      </p:sp>
      <p:sp>
        <p:nvSpPr>
          <p:cNvPr id="313" name="Content Placeholder 3">
            <a:extLst>
              <a:ext uri="{FF2B5EF4-FFF2-40B4-BE49-F238E27FC236}">
                <a16:creationId xmlns:a16="http://schemas.microsoft.com/office/drawing/2014/main" id="{453945E8-2668-4B16-8220-7E56FE4D46FE}"/>
              </a:ext>
            </a:extLst>
          </p:cNvPr>
          <p:cNvSpPr txBox="1">
            <a:spLocks/>
          </p:cNvSpPr>
          <p:nvPr/>
        </p:nvSpPr>
        <p:spPr>
          <a:xfrm>
            <a:off x="7276301" y="1018601"/>
            <a:ext cx="4534699" cy="1468438"/>
          </a:xfrm>
          <a:prstGeom prst="rect">
            <a:avLst/>
          </a:prstGeom>
        </p:spPr>
        <p:txBody>
          <a:bodyPr/>
          <a:lstStyle>
            <a:lvl1pPr marL="342900" indent="-342900" algn="l" defTabSz="914400" rtl="0" eaLnBrk="1" latinLnBrk="0" hangingPunct="1">
              <a:spcBef>
                <a:spcPct val="20000"/>
              </a:spcBef>
              <a:buClr>
                <a:schemeClr val="tx2">
                  <a:lumMod val="60000"/>
                  <a:lumOff val="40000"/>
                </a:schemeClr>
              </a:buClr>
              <a:buFont typeface="Wingdings"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Wingdings" pitchFamily="2" charset="2"/>
              <a:buNone/>
            </a:pPr>
            <a:r>
              <a:rPr lang="en-US" sz="2400" b="1" dirty="0"/>
              <a:t>generic toxicokinetic model</a:t>
            </a:r>
          </a:p>
          <a:p>
            <a:pPr marL="0" indent="0" algn="ctr" fontAlgn="auto">
              <a:spcAft>
                <a:spcPts val="0"/>
              </a:spcAft>
              <a:buFont typeface="Wingdings" pitchFamily="2" charset="2"/>
              <a:buNone/>
            </a:pPr>
            <a:endParaRPr lang="en-US" sz="2400" b="1" dirty="0"/>
          </a:p>
          <a:p>
            <a:pPr marL="0" indent="0" algn="ctr" fontAlgn="auto">
              <a:spcAft>
                <a:spcPts val="0"/>
              </a:spcAft>
              <a:buFont typeface="Wingdings" pitchFamily="2" charset="2"/>
              <a:buNone/>
            </a:pPr>
            <a:endParaRPr lang="en-US" sz="2400" b="1" dirty="0"/>
          </a:p>
          <a:p>
            <a:pPr marL="0" indent="0" algn="ctr" fontAlgn="auto">
              <a:spcAft>
                <a:spcPts val="0"/>
              </a:spcAft>
              <a:buFont typeface="Wingdings" pitchFamily="2" charset="2"/>
              <a:buNone/>
            </a:pPr>
            <a:r>
              <a:rPr lang="en-US" sz="2400" b="1" dirty="0"/>
              <a:t> </a:t>
            </a:r>
          </a:p>
        </p:txBody>
      </p:sp>
      <p:sp>
        <p:nvSpPr>
          <p:cNvPr id="7" name="TextBox 6">
            <a:extLst>
              <a:ext uri="{FF2B5EF4-FFF2-40B4-BE49-F238E27FC236}">
                <a16:creationId xmlns:a16="http://schemas.microsoft.com/office/drawing/2014/main" id="{965642D9-33B1-4332-89CB-229886E66680}"/>
              </a:ext>
            </a:extLst>
          </p:cNvPr>
          <p:cNvSpPr txBox="1"/>
          <p:nvPr/>
        </p:nvSpPr>
        <p:spPr>
          <a:xfrm>
            <a:off x="166957" y="1646771"/>
            <a:ext cx="979564" cy="738664"/>
          </a:xfrm>
          <a:prstGeom prst="rect">
            <a:avLst/>
          </a:prstGeom>
          <a:noFill/>
        </p:spPr>
        <p:txBody>
          <a:bodyPr wrap="square" rtlCol="0">
            <a:spAutoFit/>
          </a:bodyPr>
          <a:lstStyle/>
          <a:p>
            <a:pPr algn="ctr"/>
            <a:r>
              <a:rPr lang="en-US" sz="1400" i="1" dirty="0">
                <a:latin typeface="+mn-lt"/>
              </a:rPr>
              <a:t>In vitro </a:t>
            </a:r>
            <a:r>
              <a:rPr lang="en-US" sz="1400" dirty="0">
                <a:latin typeface="+mn-lt"/>
              </a:rPr>
              <a:t>hepatic clearance</a:t>
            </a:r>
          </a:p>
        </p:txBody>
      </p:sp>
      <p:sp>
        <p:nvSpPr>
          <p:cNvPr id="269" name="TextBox 268">
            <a:extLst>
              <a:ext uri="{FF2B5EF4-FFF2-40B4-BE49-F238E27FC236}">
                <a16:creationId xmlns:a16="http://schemas.microsoft.com/office/drawing/2014/main" id="{FC8A926C-DFE0-4E3A-A0AB-25A9428B17A6}"/>
              </a:ext>
            </a:extLst>
          </p:cNvPr>
          <p:cNvSpPr txBox="1"/>
          <p:nvPr/>
        </p:nvSpPr>
        <p:spPr>
          <a:xfrm>
            <a:off x="204135" y="2891570"/>
            <a:ext cx="979564" cy="738664"/>
          </a:xfrm>
          <a:prstGeom prst="rect">
            <a:avLst/>
          </a:prstGeom>
          <a:noFill/>
        </p:spPr>
        <p:txBody>
          <a:bodyPr wrap="square" rtlCol="0">
            <a:spAutoFit/>
          </a:bodyPr>
          <a:lstStyle/>
          <a:p>
            <a:pPr algn="ctr"/>
            <a:r>
              <a:rPr lang="en-US" sz="1400" dirty="0">
                <a:latin typeface="+mn-lt"/>
              </a:rPr>
              <a:t>Plasma protein binding</a:t>
            </a:r>
          </a:p>
        </p:txBody>
      </p:sp>
    </p:spTree>
    <p:extLst>
      <p:ext uri="{BB962C8B-B14F-4D97-AF65-F5344CB8AC3E}">
        <p14:creationId xmlns:p14="http://schemas.microsoft.com/office/powerpoint/2010/main" val="28398578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Building Confidence in TK Models</a:t>
            </a:r>
          </a:p>
        </p:txBody>
      </p:sp>
      <p:grpSp>
        <p:nvGrpSpPr>
          <p:cNvPr id="8" name="Group 7"/>
          <p:cNvGrpSpPr/>
          <p:nvPr/>
        </p:nvGrpSpPr>
        <p:grpSpPr>
          <a:xfrm>
            <a:off x="8299959" y="793254"/>
            <a:ext cx="3739641" cy="2783667"/>
            <a:chOff x="7906613" y="1617487"/>
            <a:chExt cx="2767326" cy="1994902"/>
          </a:xfrm>
        </p:grpSpPr>
        <p:grpSp>
          <p:nvGrpSpPr>
            <p:cNvPr id="19" name="Group 18"/>
            <p:cNvGrpSpPr/>
            <p:nvPr/>
          </p:nvGrpSpPr>
          <p:grpSpPr>
            <a:xfrm>
              <a:off x="7906613" y="1617487"/>
              <a:ext cx="2357362" cy="1994902"/>
              <a:chOff x="5619849" y="982014"/>
              <a:chExt cx="3143151" cy="2659869"/>
            </a:xfrm>
          </p:grpSpPr>
          <p:cxnSp>
            <p:nvCxnSpPr>
              <p:cNvPr id="5" name="Straight Arrow Connector 4"/>
              <p:cNvCxnSpPr/>
              <p:nvPr/>
            </p:nvCxnSpPr>
            <p:spPr>
              <a:xfrm>
                <a:off x="6019800" y="3276600"/>
                <a:ext cx="274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019800" y="1066800"/>
                <a:ext cx="0" cy="220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019800" y="1447800"/>
                <a:ext cx="1828800" cy="1828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35329" y="3318385"/>
                <a:ext cx="2260332" cy="323498"/>
              </a:xfrm>
              <a:prstGeom prst="rect">
                <a:avLst/>
              </a:prstGeom>
              <a:noFill/>
            </p:spPr>
            <p:txBody>
              <a:bodyPr wrap="none" rtlCol="0">
                <a:spAutoFit/>
              </a:bodyPr>
              <a:lstStyle/>
              <a:p>
                <a:r>
                  <a:rPr lang="en-US" sz="1600" dirty="0">
                    <a:latin typeface="+mn-lt"/>
                  </a:rPr>
                  <a:t>Predicted Concentrations</a:t>
                </a:r>
              </a:p>
            </p:txBody>
          </p:sp>
          <p:sp>
            <p:nvSpPr>
              <p:cNvPr id="11" name="TextBox 10"/>
              <p:cNvSpPr txBox="1"/>
              <p:nvPr/>
            </p:nvSpPr>
            <p:spPr>
              <a:xfrm rot="16200000">
                <a:off x="4617498" y="2072587"/>
                <a:ext cx="2338741" cy="334039"/>
              </a:xfrm>
              <a:prstGeom prst="rect">
                <a:avLst/>
              </a:prstGeom>
              <a:noFill/>
            </p:spPr>
            <p:txBody>
              <a:bodyPr wrap="none" rtlCol="0">
                <a:spAutoFit/>
              </a:bodyPr>
              <a:lstStyle/>
              <a:p>
                <a:r>
                  <a:rPr lang="en-US" sz="1600" dirty="0">
                    <a:latin typeface="+mn-lt"/>
                  </a:rPr>
                  <a:t>Concentrations from </a:t>
                </a:r>
                <a:r>
                  <a:rPr lang="en-US" sz="1600" dirty="0" err="1">
                    <a:latin typeface="+mn-lt"/>
                  </a:rPr>
                  <a:t>CvTdb</a:t>
                </a:r>
                <a:endParaRPr lang="en-US" sz="1600" dirty="0">
                  <a:latin typeface="+mn-lt"/>
                </a:endParaRPr>
              </a:p>
            </p:txBody>
          </p:sp>
          <p:sp>
            <p:nvSpPr>
              <p:cNvPr id="12" name="TextBox 11"/>
              <p:cNvSpPr txBox="1"/>
              <p:nvPr/>
            </p:nvSpPr>
            <p:spPr>
              <a:xfrm>
                <a:off x="7263331" y="1516471"/>
                <a:ext cx="269193" cy="323497"/>
              </a:xfrm>
              <a:prstGeom prst="rect">
                <a:avLst/>
              </a:prstGeom>
              <a:noFill/>
            </p:spPr>
            <p:txBody>
              <a:bodyPr wrap="none" rtlCol="0">
                <a:spAutoFit/>
              </a:bodyPr>
              <a:lstStyle/>
              <a:p>
                <a:r>
                  <a:rPr lang="en-US" sz="1600" dirty="0">
                    <a:latin typeface="+mn-lt"/>
                  </a:rPr>
                  <a:t>x</a:t>
                </a:r>
              </a:p>
            </p:txBody>
          </p:sp>
          <p:sp>
            <p:nvSpPr>
              <p:cNvPr id="13" name="TextBox 12"/>
              <p:cNvSpPr txBox="1"/>
              <p:nvPr/>
            </p:nvSpPr>
            <p:spPr>
              <a:xfrm>
                <a:off x="7253373" y="1790390"/>
                <a:ext cx="269193" cy="323497"/>
              </a:xfrm>
              <a:prstGeom prst="rect">
                <a:avLst/>
              </a:prstGeom>
              <a:noFill/>
            </p:spPr>
            <p:txBody>
              <a:bodyPr wrap="none" rtlCol="0">
                <a:spAutoFit/>
              </a:bodyPr>
              <a:lstStyle/>
              <a:p>
                <a:r>
                  <a:rPr lang="en-US" sz="1600" dirty="0">
                    <a:latin typeface="+mn-lt"/>
                  </a:rPr>
                  <a:t>x</a:t>
                </a:r>
              </a:p>
            </p:txBody>
          </p:sp>
          <p:sp>
            <p:nvSpPr>
              <p:cNvPr id="14" name="TextBox 13"/>
              <p:cNvSpPr txBox="1"/>
              <p:nvPr/>
            </p:nvSpPr>
            <p:spPr>
              <a:xfrm>
                <a:off x="6553201" y="2256177"/>
                <a:ext cx="269193" cy="323497"/>
              </a:xfrm>
              <a:prstGeom prst="rect">
                <a:avLst/>
              </a:prstGeom>
              <a:noFill/>
            </p:spPr>
            <p:txBody>
              <a:bodyPr wrap="none" rtlCol="0">
                <a:spAutoFit/>
              </a:bodyPr>
              <a:lstStyle/>
              <a:p>
                <a:r>
                  <a:rPr lang="en-US" sz="1600" dirty="0">
                    <a:latin typeface="+mn-lt"/>
                  </a:rPr>
                  <a:t>x</a:t>
                </a:r>
              </a:p>
            </p:txBody>
          </p:sp>
          <p:sp>
            <p:nvSpPr>
              <p:cNvPr id="15" name="TextBox 14"/>
              <p:cNvSpPr txBox="1"/>
              <p:nvPr/>
            </p:nvSpPr>
            <p:spPr>
              <a:xfrm>
                <a:off x="6837253" y="1979052"/>
                <a:ext cx="269193" cy="323497"/>
              </a:xfrm>
              <a:prstGeom prst="rect">
                <a:avLst/>
              </a:prstGeom>
              <a:noFill/>
            </p:spPr>
            <p:txBody>
              <a:bodyPr wrap="none" rtlCol="0">
                <a:spAutoFit/>
              </a:bodyPr>
              <a:lstStyle/>
              <a:p>
                <a:r>
                  <a:rPr lang="en-US" sz="1600" dirty="0">
                    <a:latin typeface="+mn-lt"/>
                  </a:rPr>
                  <a:t>x</a:t>
                </a:r>
              </a:p>
            </p:txBody>
          </p:sp>
          <p:sp>
            <p:nvSpPr>
              <p:cNvPr id="16" name="TextBox 15"/>
              <p:cNvSpPr txBox="1"/>
              <p:nvPr/>
            </p:nvSpPr>
            <p:spPr>
              <a:xfrm>
                <a:off x="6989652" y="2131453"/>
                <a:ext cx="269193" cy="323497"/>
              </a:xfrm>
              <a:prstGeom prst="rect">
                <a:avLst/>
              </a:prstGeom>
              <a:noFill/>
            </p:spPr>
            <p:txBody>
              <a:bodyPr wrap="none" rtlCol="0">
                <a:spAutoFit/>
              </a:bodyPr>
              <a:lstStyle/>
              <a:p>
                <a:r>
                  <a:rPr lang="en-US" sz="1600" dirty="0">
                    <a:latin typeface="+mn-lt"/>
                  </a:rPr>
                  <a:t>x</a:t>
                </a:r>
              </a:p>
            </p:txBody>
          </p:sp>
          <p:sp>
            <p:nvSpPr>
              <p:cNvPr id="17" name="TextBox 16"/>
              <p:cNvSpPr txBox="1"/>
              <p:nvPr/>
            </p:nvSpPr>
            <p:spPr>
              <a:xfrm>
                <a:off x="6459849" y="2701709"/>
                <a:ext cx="269193" cy="323497"/>
              </a:xfrm>
              <a:prstGeom prst="rect">
                <a:avLst/>
              </a:prstGeom>
              <a:noFill/>
            </p:spPr>
            <p:txBody>
              <a:bodyPr wrap="none" rtlCol="0">
                <a:spAutoFit/>
              </a:bodyPr>
              <a:lstStyle/>
              <a:p>
                <a:r>
                  <a:rPr lang="en-US" sz="1600" dirty="0">
                    <a:latin typeface="+mn-lt"/>
                  </a:rPr>
                  <a:t>x</a:t>
                </a:r>
              </a:p>
            </p:txBody>
          </p:sp>
          <p:sp>
            <p:nvSpPr>
              <p:cNvPr id="18" name="TextBox 17"/>
              <p:cNvSpPr txBox="1"/>
              <p:nvPr/>
            </p:nvSpPr>
            <p:spPr>
              <a:xfrm>
                <a:off x="7451074" y="982014"/>
                <a:ext cx="269193" cy="323497"/>
              </a:xfrm>
              <a:prstGeom prst="rect">
                <a:avLst/>
              </a:prstGeom>
              <a:noFill/>
            </p:spPr>
            <p:txBody>
              <a:bodyPr wrap="none" rtlCol="0">
                <a:spAutoFit/>
              </a:bodyPr>
              <a:lstStyle/>
              <a:p>
                <a:r>
                  <a:rPr lang="en-US" sz="1600" dirty="0">
                    <a:latin typeface="+mn-lt"/>
                  </a:rPr>
                  <a:t>x</a:t>
                </a:r>
              </a:p>
            </p:txBody>
          </p:sp>
        </p:grpSp>
        <p:sp>
          <p:nvSpPr>
            <p:cNvPr id="49" name="TextBox 48"/>
            <p:cNvSpPr txBox="1"/>
            <p:nvPr/>
          </p:nvSpPr>
          <p:spPr>
            <a:xfrm>
              <a:off x="9645239" y="2628900"/>
              <a:ext cx="1028700" cy="595530"/>
            </a:xfrm>
            <a:prstGeom prst="rect">
              <a:avLst/>
            </a:prstGeom>
            <a:noFill/>
          </p:spPr>
          <p:txBody>
            <a:bodyPr wrap="square" rtlCol="0">
              <a:spAutoFit/>
            </a:bodyPr>
            <a:lstStyle/>
            <a:p>
              <a:pPr algn="ctr"/>
              <a:r>
                <a:rPr lang="en-US" sz="1600" b="1" dirty="0">
                  <a:latin typeface="+mn-lt"/>
                </a:rPr>
                <a:t>Chemical Specific Model</a:t>
              </a:r>
            </a:p>
          </p:txBody>
        </p:sp>
      </p:grpSp>
      <p:sp>
        <p:nvSpPr>
          <p:cNvPr id="47" name="TextBox 46">
            <a:extLst>
              <a:ext uri="{FF2B5EF4-FFF2-40B4-BE49-F238E27FC236}">
                <a16:creationId xmlns:a16="http://schemas.microsoft.com/office/drawing/2014/main" id="{5F0D4E3F-3B41-4A94-81E1-DF11BF2286D0}"/>
              </a:ext>
            </a:extLst>
          </p:cNvPr>
          <p:cNvSpPr txBox="1"/>
          <p:nvPr/>
        </p:nvSpPr>
        <p:spPr>
          <a:xfrm>
            <a:off x="9296400" y="6400800"/>
            <a:ext cx="2555892" cy="369332"/>
          </a:xfrm>
          <a:prstGeom prst="rect">
            <a:avLst/>
          </a:prstGeom>
          <a:noFill/>
        </p:spPr>
        <p:txBody>
          <a:bodyPr wrap="none" rtlCol="0">
            <a:spAutoFit/>
          </a:bodyPr>
          <a:lstStyle/>
          <a:p>
            <a:r>
              <a:rPr lang="en-US" dirty="0">
                <a:latin typeface="+mn-lt"/>
              </a:rPr>
              <a:t>Cohen Hubal et al. (2018)</a:t>
            </a:r>
          </a:p>
        </p:txBody>
      </p:sp>
      <p:sp>
        <p:nvSpPr>
          <p:cNvPr id="50" name="TextBox 49">
            <a:extLst>
              <a:ext uri="{FF2B5EF4-FFF2-40B4-BE49-F238E27FC236}">
                <a16:creationId xmlns:a16="http://schemas.microsoft.com/office/drawing/2014/main" id="{B3CDB9A4-1770-4333-8368-585BD0A48F0B}"/>
              </a:ext>
            </a:extLst>
          </p:cNvPr>
          <p:cNvSpPr txBox="1"/>
          <p:nvPr/>
        </p:nvSpPr>
        <p:spPr>
          <a:xfrm>
            <a:off x="152399" y="1152465"/>
            <a:ext cx="7862121" cy="5016758"/>
          </a:xfrm>
          <a:prstGeom prst="rect">
            <a:avLst/>
          </a:prstGeom>
          <a:noFill/>
        </p:spPr>
        <p:txBody>
          <a:bodyPr wrap="square" rtlCol="0">
            <a:spAutoFit/>
          </a:bodyPr>
          <a:lstStyle/>
          <a:p>
            <a:pPr marL="342900" indent="-342900">
              <a:buClr>
                <a:srgbClr val="1F497D"/>
              </a:buClr>
              <a:buFont typeface="Wingdings" panose="05000000000000000000" pitchFamily="2" charset="2"/>
              <a:buChar char="§"/>
            </a:pPr>
            <a:r>
              <a:rPr lang="en-US" sz="2000" dirty="0">
                <a:latin typeface="+mn-lt"/>
              </a:rPr>
              <a:t>When you have data you may evaluate a</a:t>
            </a:r>
            <a:r>
              <a:rPr lang="en-US" sz="2000" b="1" dirty="0">
                <a:latin typeface="+mn-lt"/>
              </a:rPr>
              <a:t> chemical-specific TK model</a:t>
            </a:r>
            <a:r>
              <a:rPr lang="en-US" sz="2000" dirty="0">
                <a:latin typeface="+mn-lt"/>
              </a:rPr>
              <a:t> for “chemical x” you can compare the predictions to </a:t>
            </a:r>
            <a:r>
              <a:rPr lang="en-US" sz="2000" i="1" dirty="0">
                <a:latin typeface="+mn-lt"/>
              </a:rPr>
              <a:t>in vivo</a:t>
            </a:r>
            <a:r>
              <a:rPr lang="en-US" sz="2000" dirty="0">
                <a:latin typeface="+mn-lt"/>
              </a:rPr>
              <a:t> data</a:t>
            </a:r>
          </a:p>
          <a:p>
            <a:pPr marL="600075" lvl="1" indent="-342900">
              <a:buClr>
                <a:srgbClr val="1F497D"/>
              </a:buClr>
              <a:buFont typeface="Wingdings" panose="05000000000000000000" pitchFamily="2" charset="2"/>
              <a:buChar char="§"/>
            </a:pPr>
            <a:r>
              <a:rPr lang="en-US" sz="2000" dirty="0">
                <a:latin typeface="+mn-lt"/>
              </a:rPr>
              <a:t>We can estimate bias and uncertainty</a:t>
            </a:r>
          </a:p>
          <a:p>
            <a:pPr marL="600075" lvl="1" indent="-342900">
              <a:buClr>
                <a:srgbClr val="1F497D"/>
              </a:buClr>
              <a:buFont typeface="Wingdings" panose="05000000000000000000" pitchFamily="2" charset="2"/>
              <a:buChar char="§"/>
            </a:pPr>
            <a:r>
              <a:rPr lang="en-US" sz="2000" dirty="0">
                <a:latin typeface="+mn-lt"/>
              </a:rPr>
              <a:t>We can consider using the model to </a:t>
            </a:r>
            <a:r>
              <a:rPr lang="en-US" sz="2000" b="1" dirty="0">
                <a:latin typeface="+mn-lt"/>
              </a:rPr>
              <a:t>extrapolate to other situations </a:t>
            </a:r>
            <a:r>
              <a:rPr lang="en-US" sz="2000" dirty="0">
                <a:latin typeface="+mn-lt"/>
              </a:rPr>
              <a:t>(dose, route, physiology) where you don’t have data</a:t>
            </a:r>
          </a:p>
          <a:p>
            <a:pPr marL="342900" indent="-342900">
              <a:buClr>
                <a:srgbClr val="1F497D"/>
              </a:buClr>
              <a:buFont typeface="Wingdings" panose="05000000000000000000" pitchFamily="2" charset="2"/>
              <a:buChar char="§"/>
            </a:pPr>
            <a:endParaRPr lang="en-US" sz="2000" dirty="0">
              <a:latin typeface="+mn-lt"/>
            </a:endParaRPr>
          </a:p>
          <a:p>
            <a:pPr marL="342900" indent="-342900">
              <a:buClr>
                <a:srgbClr val="1F497D"/>
              </a:buClr>
              <a:buFont typeface="Wingdings" panose="05000000000000000000" pitchFamily="2" charset="2"/>
              <a:buChar char="§"/>
            </a:pPr>
            <a:r>
              <a:rPr lang="en-US" sz="2000" dirty="0">
                <a:latin typeface="+mn-lt"/>
              </a:rPr>
              <a:t>However, we do not always have chemical-specific data</a:t>
            </a:r>
          </a:p>
          <a:p>
            <a:pPr marL="342900" indent="-342900">
              <a:buClr>
                <a:srgbClr val="1F497D"/>
              </a:buClr>
              <a:buFont typeface="Wingdings" panose="05000000000000000000" pitchFamily="2" charset="2"/>
              <a:buChar char="§"/>
            </a:pPr>
            <a:endParaRPr lang="en-US" sz="2000" dirty="0">
              <a:latin typeface="+mn-lt"/>
            </a:endParaRPr>
          </a:p>
          <a:p>
            <a:pPr marL="342900" indent="-342900">
              <a:buClr>
                <a:srgbClr val="1F497D"/>
              </a:buClr>
              <a:buFont typeface="Wingdings" panose="05000000000000000000" pitchFamily="2" charset="2"/>
              <a:buChar char="§"/>
            </a:pPr>
            <a:r>
              <a:rPr lang="en-US" sz="2000" dirty="0">
                <a:latin typeface="+mn-lt"/>
              </a:rPr>
              <a:t>In that case we can use a</a:t>
            </a:r>
            <a:r>
              <a:rPr lang="en-US" sz="2000" b="1" dirty="0">
                <a:latin typeface="+mn-lt"/>
              </a:rPr>
              <a:t> generic TK model</a:t>
            </a:r>
            <a:r>
              <a:rPr lang="en-US" sz="2000" dirty="0">
                <a:latin typeface="+mn-lt"/>
              </a:rPr>
              <a:t>, and evaluate that model for those chemicals that do have data</a:t>
            </a:r>
          </a:p>
          <a:p>
            <a:pPr marL="600075" lvl="1" indent="-342900">
              <a:buClr>
                <a:srgbClr val="1F497D"/>
              </a:buClr>
              <a:buFont typeface="Wingdings" panose="05000000000000000000" pitchFamily="2" charset="2"/>
              <a:buChar char="§"/>
            </a:pPr>
            <a:r>
              <a:rPr lang="en-US" sz="2000" dirty="0">
                <a:latin typeface="+mn-lt"/>
              </a:rPr>
              <a:t>We do expect larger uncertainty, but also greater confidence in model implementation </a:t>
            </a:r>
          </a:p>
          <a:p>
            <a:pPr marL="600075" lvl="1" indent="-342900">
              <a:buClr>
                <a:srgbClr val="1F497D"/>
              </a:buClr>
              <a:buFont typeface="Wingdings" panose="05000000000000000000" pitchFamily="2" charset="2"/>
              <a:buChar char="§"/>
            </a:pPr>
            <a:r>
              <a:rPr lang="en-US" sz="2000" dirty="0">
                <a:latin typeface="+mn-lt"/>
              </a:rPr>
              <a:t>We can estimate bias and uncertainty, and try to correlate with chemical-specific properties</a:t>
            </a:r>
          </a:p>
          <a:p>
            <a:pPr marL="600075" lvl="1" indent="-342900">
              <a:buClr>
                <a:srgbClr val="1F497D"/>
              </a:buClr>
              <a:buFont typeface="Wingdings" panose="05000000000000000000" pitchFamily="2" charset="2"/>
              <a:buChar char="§"/>
            </a:pPr>
            <a:r>
              <a:rPr lang="en-US" sz="2000" dirty="0">
                <a:latin typeface="+mn-lt"/>
              </a:rPr>
              <a:t>We can consider using the model to </a:t>
            </a:r>
            <a:r>
              <a:rPr lang="en-US" sz="2000" b="1" dirty="0">
                <a:latin typeface="+mn-lt"/>
              </a:rPr>
              <a:t>extrapolate to other situations </a:t>
            </a:r>
            <a:r>
              <a:rPr lang="en-US" sz="2000" dirty="0">
                <a:latin typeface="+mn-lt"/>
              </a:rPr>
              <a:t>(chemicals without </a:t>
            </a:r>
            <a:r>
              <a:rPr lang="en-US" sz="2000" i="1" dirty="0">
                <a:latin typeface="+mn-lt"/>
              </a:rPr>
              <a:t>in vivo</a:t>
            </a:r>
            <a:r>
              <a:rPr lang="en-US" sz="2000" dirty="0">
                <a:latin typeface="+mn-lt"/>
              </a:rPr>
              <a:t> data)</a:t>
            </a:r>
          </a:p>
        </p:txBody>
      </p:sp>
      <p:grpSp>
        <p:nvGrpSpPr>
          <p:cNvPr id="20" name="Group 19">
            <a:extLst>
              <a:ext uri="{FF2B5EF4-FFF2-40B4-BE49-F238E27FC236}">
                <a16:creationId xmlns:a16="http://schemas.microsoft.com/office/drawing/2014/main" id="{56984D0E-B5F0-4D1B-A75D-2F82CF171F59}"/>
              </a:ext>
            </a:extLst>
          </p:cNvPr>
          <p:cNvGrpSpPr/>
          <p:nvPr/>
        </p:nvGrpSpPr>
        <p:grpSpPr>
          <a:xfrm>
            <a:off x="8293419" y="3601166"/>
            <a:ext cx="3693511" cy="2814225"/>
            <a:chOff x="8293419" y="3601166"/>
            <a:chExt cx="3693511" cy="2814225"/>
          </a:xfrm>
        </p:grpSpPr>
        <p:grpSp>
          <p:nvGrpSpPr>
            <p:cNvPr id="6" name="Group 5"/>
            <p:cNvGrpSpPr/>
            <p:nvPr/>
          </p:nvGrpSpPr>
          <p:grpSpPr>
            <a:xfrm>
              <a:off x="8293419" y="3601166"/>
              <a:ext cx="3693511" cy="2814225"/>
              <a:chOff x="7910583" y="3767288"/>
              <a:chExt cx="2733190" cy="2016801"/>
            </a:xfrm>
          </p:grpSpPr>
          <p:grpSp>
            <p:nvGrpSpPr>
              <p:cNvPr id="21" name="Group 20"/>
              <p:cNvGrpSpPr/>
              <p:nvPr/>
            </p:nvGrpSpPr>
            <p:grpSpPr>
              <a:xfrm>
                <a:off x="7910583" y="3767288"/>
                <a:ext cx="2357364" cy="2016801"/>
                <a:chOff x="5619847" y="952815"/>
                <a:chExt cx="3143153" cy="2689068"/>
              </a:xfrm>
            </p:grpSpPr>
            <p:cxnSp>
              <p:nvCxnSpPr>
                <p:cNvPr id="22" name="Straight Arrow Connector 21"/>
                <p:cNvCxnSpPr/>
                <p:nvPr/>
              </p:nvCxnSpPr>
              <p:spPr>
                <a:xfrm>
                  <a:off x="6019800" y="3276600"/>
                  <a:ext cx="274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019800" y="1066800"/>
                  <a:ext cx="0" cy="220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019800" y="1447800"/>
                  <a:ext cx="1828800" cy="1828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35329" y="3318385"/>
                  <a:ext cx="2260332" cy="323498"/>
                </a:xfrm>
                <a:prstGeom prst="rect">
                  <a:avLst/>
                </a:prstGeom>
                <a:noFill/>
              </p:spPr>
              <p:txBody>
                <a:bodyPr wrap="none" rtlCol="0">
                  <a:spAutoFit/>
                </a:bodyPr>
                <a:lstStyle/>
                <a:p>
                  <a:r>
                    <a:rPr lang="en-US" sz="1600" dirty="0">
                      <a:latin typeface="+mn-lt"/>
                    </a:rPr>
                    <a:t>Predicted Concentrations</a:t>
                  </a:r>
                </a:p>
              </p:txBody>
            </p:sp>
            <p:sp>
              <p:nvSpPr>
                <p:cNvPr id="26" name="TextBox 25"/>
                <p:cNvSpPr txBox="1"/>
                <p:nvPr/>
              </p:nvSpPr>
              <p:spPr>
                <a:xfrm rot="16200000">
                  <a:off x="4500075" y="2072587"/>
                  <a:ext cx="2573584" cy="334039"/>
                </a:xfrm>
                <a:prstGeom prst="rect">
                  <a:avLst/>
                </a:prstGeom>
                <a:noFill/>
              </p:spPr>
              <p:txBody>
                <a:bodyPr wrap="none" rtlCol="0">
                  <a:spAutoFit/>
                </a:bodyPr>
                <a:lstStyle/>
                <a:p>
                  <a:r>
                    <a:rPr lang="en-US" sz="1600" dirty="0"/>
                    <a:t>Concentrations from </a:t>
                  </a:r>
                  <a:r>
                    <a:rPr lang="en-US" sz="1600" dirty="0" err="1"/>
                    <a:t>CvTdb</a:t>
                  </a:r>
                  <a:endParaRPr lang="en-US" sz="1600" dirty="0"/>
                </a:p>
              </p:txBody>
            </p:sp>
            <p:sp>
              <p:nvSpPr>
                <p:cNvPr id="27" name="TextBox 26"/>
                <p:cNvSpPr txBox="1"/>
                <p:nvPr/>
              </p:nvSpPr>
              <p:spPr>
                <a:xfrm>
                  <a:off x="7542089" y="1516471"/>
                  <a:ext cx="269193" cy="323497"/>
                </a:xfrm>
                <a:prstGeom prst="rect">
                  <a:avLst/>
                </a:prstGeom>
                <a:noFill/>
              </p:spPr>
              <p:txBody>
                <a:bodyPr wrap="none" rtlCol="0">
                  <a:spAutoFit/>
                </a:bodyPr>
                <a:lstStyle/>
                <a:p>
                  <a:r>
                    <a:rPr lang="en-US" sz="1600" dirty="0">
                      <a:latin typeface="+mn-lt"/>
                    </a:rPr>
                    <a:t>x</a:t>
                  </a:r>
                </a:p>
              </p:txBody>
            </p:sp>
            <p:sp>
              <p:nvSpPr>
                <p:cNvPr id="28" name="TextBox 27"/>
                <p:cNvSpPr txBox="1"/>
                <p:nvPr/>
              </p:nvSpPr>
              <p:spPr>
                <a:xfrm>
                  <a:off x="6913453" y="1790390"/>
                  <a:ext cx="269193" cy="323497"/>
                </a:xfrm>
                <a:prstGeom prst="rect">
                  <a:avLst/>
                </a:prstGeom>
                <a:noFill/>
              </p:spPr>
              <p:txBody>
                <a:bodyPr wrap="none" rtlCol="0">
                  <a:spAutoFit/>
                </a:bodyPr>
                <a:lstStyle/>
                <a:p>
                  <a:r>
                    <a:rPr lang="en-US" sz="1600" dirty="0">
                      <a:latin typeface="+mn-lt"/>
                    </a:rPr>
                    <a:t>x</a:t>
                  </a:r>
                </a:p>
              </p:txBody>
            </p:sp>
            <p:sp>
              <p:nvSpPr>
                <p:cNvPr id="29" name="TextBox 28"/>
                <p:cNvSpPr txBox="1"/>
                <p:nvPr/>
              </p:nvSpPr>
              <p:spPr>
                <a:xfrm>
                  <a:off x="6276327" y="2256177"/>
                  <a:ext cx="269193" cy="323497"/>
                </a:xfrm>
                <a:prstGeom prst="rect">
                  <a:avLst/>
                </a:prstGeom>
                <a:noFill/>
              </p:spPr>
              <p:txBody>
                <a:bodyPr wrap="none" rtlCol="0">
                  <a:spAutoFit/>
                </a:bodyPr>
                <a:lstStyle/>
                <a:p>
                  <a:r>
                    <a:rPr lang="en-US" sz="1600" dirty="0">
                      <a:latin typeface="+mn-lt"/>
                    </a:rPr>
                    <a:t>x</a:t>
                  </a:r>
                </a:p>
              </p:txBody>
            </p:sp>
            <p:sp>
              <p:nvSpPr>
                <p:cNvPr id="30" name="TextBox 29"/>
                <p:cNvSpPr txBox="1"/>
                <p:nvPr/>
              </p:nvSpPr>
              <p:spPr>
                <a:xfrm>
                  <a:off x="6837253" y="1979052"/>
                  <a:ext cx="269193" cy="323497"/>
                </a:xfrm>
                <a:prstGeom prst="rect">
                  <a:avLst/>
                </a:prstGeom>
                <a:noFill/>
              </p:spPr>
              <p:txBody>
                <a:bodyPr wrap="none" rtlCol="0">
                  <a:spAutoFit/>
                </a:bodyPr>
                <a:lstStyle/>
                <a:p>
                  <a:r>
                    <a:rPr lang="en-US" sz="1600" dirty="0">
                      <a:latin typeface="+mn-lt"/>
                    </a:rPr>
                    <a:t>x</a:t>
                  </a:r>
                </a:p>
              </p:txBody>
            </p:sp>
            <p:sp>
              <p:nvSpPr>
                <p:cNvPr id="31" name="TextBox 30"/>
                <p:cNvSpPr txBox="1"/>
                <p:nvPr/>
              </p:nvSpPr>
              <p:spPr>
                <a:xfrm>
                  <a:off x="7269281" y="2131453"/>
                  <a:ext cx="269193" cy="323497"/>
                </a:xfrm>
                <a:prstGeom prst="rect">
                  <a:avLst/>
                </a:prstGeom>
                <a:noFill/>
              </p:spPr>
              <p:txBody>
                <a:bodyPr wrap="none" rtlCol="0">
                  <a:spAutoFit/>
                </a:bodyPr>
                <a:lstStyle/>
                <a:p>
                  <a:r>
                    <a:rPr lang="en-US" sz="1600" dirty="0">
                      <a:latin typeface="+mn-lt"/>
                    </a:rPr>
                    <a:t>x</a:t>
                  </a:r>
                </a:p>
              </p:txBody>
            </p:sp>
            <p:sp>
              <p:nvSpPr>
                <p:cNvPr id="32" name="TextBox 31"/>
                <p:cNvSpPr txBox="1"/>
                <p:nvPr/>
              </p:nvSpPr>
              <p:spPr>
                <a:xfrm flipH="1">
                  <a:off x="6743901" y="2701709"/>
                  <a:ext cx="284051" cy="323497"/>
                </a:xfrm>
                <a:prstGeom prst="rect">
                  <a:avLst/>
                </a:prstGeom>
                <a:noFill/>
              </p:spPr>
              <p:txBody>
                <a:bodyPr wrap="square" rtlCol="0">
                  <a:spAutoFit/>
                </a:bodyPr>
                <a:lstStyle/>
                <a:p>
                  <a:r>
                    <a:rPr lang="en-US" sz="1600" dirty="0">
                      <a:latin typeface="+mn-lt"/>
                    </a:rPr>
                    <a:t>x</a:t>
                  </a:r>
                </a:p>
              </p:txBody>
            </p:sp>
            <p:sp>
              <p:nvSpPr>
                <p:cNvPr id="33" name="TextBox 32"/>
                <p:cNvSpPr txBox="1"/>
                <p:nvPr/>
              </p:nvSpPr>
              <p:spPr>
                <a:xfrm>
                  <a:off x="7271826" y="982014"/>
                  <a:ext cx="269193" cy="323497"/>
                </a:xfrm>
                <a:prstGeom prst="rect">
                  <a:avLst/>
                </a:prstGeom>
                <a:noFill/>
              </p:spPr>
              <p:txBody>
                <a:bodyPr wrap="none" rtlCol="0">
                  <a:spAutoFit/>
                </a:bodyPr>
                <a:lstStyle/>
                <a:p>
                  <a:r>
                    <a:rPr lang="en-US" sz="1600" dirty="0">
                      <a:latin typeface="+mn-lt"/>
                    </a:rPr>
                    <a:t>x</a:t>
                  </a:r>
                </a:p>
              </p:txBody>
            </p:sp>
          </p:grpSp>
          <p:sp>
            <p:nvSpPr>
              <p:cNvPr id="3" name="TextBox 2"/>
              <p:cNvSpPr txBox="1"/>
              <p:nvPr/>
            </p:nvSpPr>
            <p:spPr>
              <a:xfrm>
                <a:off x="8535532" y="5175977"/>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37" name="TextBox 36"/>
              <p:cNvSpPr txBox="1"/>
              <p:nvPr/>
            </p:nvSpPr>
            <p:spPr>
              <a:xfrm>
                <a:off x="8538091" y="4614975"/>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38" name="TextBox 37"/>
              <p:cNvSpPr txBox="1"/>
              <p:nvPr/>
            </p:nvSpPr>
            <p:spPr>
              <a:xfrm>
                <a:off x="8816061" y="4843437"/>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39" name="TextBox 38"/>
              <p:cNvSpPr txBox="1"/>
              <p:nvPr/>
            </p:nvSpPr>
            <p:spPr>
              <a:xfrm>
                <a:off x="9058458" y="4759932"/>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40" name="TextBox 39"/>
              <p:cNvSpPr txBox="1"/>
              <p:nvPr/>
            </p:nvSpPr>
            <p:spPr>
              <a:xfrm>
                <a:off x="8966663" y="4226673"/>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41" name="TextBox 40"/>
              <p:cNvSpPr txBox="1"/>
              <p:nvPr/>
            </p:nvSpPr>
            <p:spPr>
              <a:xfrm>
                <a:off x="9236474" y="4104524"/>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42" name="TextBox 41"/>
              <p:cNvSpPr txBox="1"/>
              <p:nvPr/>
            </p:nvSpPr>
            <p:spPr>
              <a:xfrm>
                <a:off x="9565305" y="4200263"/>
                <a:ext cx="205453" cy="242623"/>
              </a:xfrm>
              <a:prstGeom prst="rect">
                <a:avLst/>
              </a:prstGeom>
              <a:noFill/>
            </p:spPr>
            <p:txBody>
              <a:bodyPr wrap="none" rtlCol="0">
                <a:spAutoFit/>
              </a:bodyPr>
              <a:lstStyle/>
              <a:p>
                <a:r>
                  <a:rPr lang="en-US" sz="1600" dirty="0">
                    <a:solidFill>
                      <a:srgbClr val="FF0000"/>
                    </a:solidFill>
                    <a:latin typeface="+mn-lt"/>
                  </a:rPr>
                  <a:t>y</a:t>
                </a:r>
              </a:p>
            </p:txBody>
          </p:sp>
          <p:sp>
            <p:nvSpPr>
              <p:cNvPr id="4" name="TextBox 3"/>
              <p:cNvSpPr txBox="1"/>
              <p:nvPr/>
            </p:nvSpPr>
            <p:spPr>
              <a:xfrm>
                <a:off x="8880789" y="5010159"/>
                <a:ext cx="197150" cy="242623"/>
              </a:xfrm>
              <a:prstGeom prst="rect">
                <a:avLst/>
              </a:prstGeom>
              <a:noFill/>
            </p:spPr>
            <p:txBody>
              <a:bodyPr wrap="none" rtlCol="0">
                <a:spAutoFit/>
              </a:bodyPr>
              <a:lstStyle/>
              <a:p>
                <a:r>
                  <a:rPr lang="en-US" sz="1600" dirty="0">
                    <a:solidFill>
                      <a:srgbClr val="00B050"/>
                    </a:solidFill>
                    <a:latin typeface="+mn-lt"/>
                  </a:rPr>
                  <a:t>z</a:t>
                </a:r>
              </a:p>
            </p:txBody>
          </p:sp>
          <p:sp>
            <p:nvSpPr>
              <p:cNvPr id="43" name="TextBox 42"/>
              <p:cNvSpPr txBox="1"/>
              <p:nvPr/>
            </p:nvSpPr>
            <p:spPr>
              <a:xfrm>
                <a:off x="9182708" y="4472667"/>
                <a:ext cx="197150" cy="242623"/>
              </a:xfrm>
              <a:prstGeom prst="rect">
                <a:avLst/>
              </a:prstGeom>
              <a:noFill/>
            </p:spPr>
            <p:txBody>
              <a:bodyPr wrap="none" rtlCol="0">
                <a:spAutoFit/>
              </a:bodyPr>
              <a:lstStyle/>
              <a:p>
                <a:r>
                  <a:rPr lang="en-US" sz="1600" dirty="0">
                    <a:solidFill>
                      <a:srgbClr val="00B050"/>
                    </a:solidFill>
                    <a:latin typeface="+mn-lt"/>
                  </a:rPr>
                  <a:t>z</a:t>
                </a:r>
              </a:p>
            </p:txBody>
          </p:sp>
          <p:sp>
            <p:nvSpPr>
              <p:cNvPr id="44" name="TextBox 43"/>
              <p:cNvSpPr txBox="1"/>
              <p:nvPr/>
            </p:nvSpPr>
            <p:spPr>
              <a:xfrm>
                <a:off x="9362608" y="4487748"/>
                <a:ext cx="197150" cy="242623"/>
              </a:xfrm>
              <a:prstGeom prst="rect">
                <a:avLst/>
              </a:prstGeom>
              <a:noFill/>
            </p:spPr>
            <p:txBody>
              <a:bodyPr wrap="none" rtlCol="0">
                <a:spAutoFit/>
              </a:bodyPr>
              <a:lstStyle/>
              <a:p>
                <a:r>
                  <a:rPr lang="en-US" sz="1600" dirty="0">
                    <a:solidFill>
                      <a:srgbClr val="00B050"/>
                    </a:solidFill>
                    <a:latin typeface="+mn-lt"/>
                  </a:rPr>
                  <a:t>z</a:t>
                </a:r>
              </a:p>
            </p:txBody>
          </p:sp>
          <p:sp>
            <p:nvSpPr>
              <p:cNvPr id="45" name="TextBox 44"/>
              <p:cNvSpPr txBox="1"/>
              <p:nvPr/>
            </p:nvSpPr>
            <p:spPr>
              <a:xfrm>
                <a:off x="9453121" y="4332663"/>
                <a:ext cx="197150" cy="242623"/>
              </a:xfrm>
              <a:prstGeom prst="rect">
                <a:avLst/>
              </a:prstGeom>
              <a:noFill/>
            </p:spPr>
            <p:txBody>
              <a:bodyPr wrap="none" rtlCol="0">
                <a:spAutoFit/>
              </a:bodyPr>
              <a:lstStyle/>
              <a:p>
                <a:r>
                  <a:rPr lang="en-US" sz="1600" dirty="0">
                    <a:solidFill>
                      <a:srgbClr val="00B050"/>
                    </a:solidFill>
                    <a:latin typeface="+mn-lt"/>
                  </a:rPr>
                  <a:t>z</a:t>
                </a:r>
              </a:p>
            </p:txBody>
          </p:sp>
          <p:sp>
            <p:nvSpPr>
              <p:cNvPr id="48" name="TextBox 47"/>
              <p:cNvSpPr txBox="1"/>
              <p:nvPr/>
            </p:nvSpPr>
            <p:spPr>
              <a:xfrm>
                <a:off x="9615073" y="4866120"/>
                <a:ext cx="1028700" cy="595530"/>
              </a:xfrm>
              <a:prstGeom prst="rect">
                <a:avLst/>
              </a:prstGeom>
              <a:noFill/>
            </p:spPr>
            <p:txBody>
              <a:bodyPr wrap="square" rtlCol="0">
                <a:spAutoFit/>
              </a:bodyPr>
              <a:lstStyle/>
              <a:p>
                <a:pPr algn="ctr"/>
                <a:r>
                  <a:rPr lang="en-US" sz="1600" b="1" dirty="0">
                    <a:latin typeface="+mn-lt"/>
                  </a:rPr>
                  <a:t>Generic</a:t>
                </a:r>
              </a:p>
              <a:p>
                <a:pPr algn="ctr"/>
                <a:r>
                  <a:rPr lang="en-US" sz="1600" b="1" dirty="0">
                    <a:latin typeface="+mn-lt"/>
                  </a:rPr>
                  <a:t>HTTK</a:t>
                </a:r>
              </a:p>
              <a:p>
                <a:pPr algn="ctr"/>
                <a:r>
                  <a:rPr lang="en-US" sz="1600" b="1" dirty="0">
                    <a:latin typeface="+mn-lt"/>
                  </a:rPr>
                  <a:t>Model</a:t>
                </a:r>
              </a:p>
            </p:txBody>
          </p:sp>
        </p:grpSp>
        <p:sp>
          <p:nvSpPr>
            <p:cNvPr id="51" name="TextBox 50">
              <a:extLst>
                <a:ext uri="{FF2B5EF4-FFF2-40B4-BE49-F238E27FC236}">
                  <a16:creationId xmlns:a16="http://schemas.microsoft.com/office/drawing/2014/main" id="{B0230D4E-2B7A-4F58-ACC4-D07BDD9277A0}"/>
                </a:ext>
              </a:extLst>
            </p:cNvPr>
            <p:cNvSpPr txBox="1"/>
            <p:nvPr/>
          </p:nvSpPr>
          <p:spPr>
            <a:xfrm>
              <a:off x="9989036" y="5166179"/>
              <a:ext cx="266420" cy="338554"/>
            </a:xfrm>
            <a:prstGeom prst="rect">
              <a:avLst/>
            </a:prstGeom>
            <a:noFill/>
          </p:spPr>
          <p:txBody>
            <a:bodyPr wrap="none" rtlCol="0">
              <a:spAutoFit/>
            </a:bodyPr>
            <a:lstStyle/>
            <a:p>
              <a:r>
                <a:rPr lang="en-US" sz="1600" dirty="0">
                  <a:solidFill>
                    <a:srgbClr val="00B050"/>
                  </a:solidFill>
                  <a:latin typeface="+mn-lt"/>
                </a:rPr>
                <a:t>z</a:t>
              </a:r>
            </a:p>
          </p:txBody>
        </p:sp>
        <p:sp>
          <p:nvSpPr>
            <p:cNvPr id="52" name="TextBox 51">
              <a:extLst>
                <a:ext uri="{FF2B5EF4-FFF2-40B4-BE49-F238E27FC236}">
                  <a16:creationId xmlns:a16="http://schemas.microsoft.com/office/drawing/2014/main" id="{EA2462CF-CCA9-47A4-BEFE-68118AFDE652}"/>
                </a:ext>
              </a:extLst>
            </p:cNvPr>
            <p:cNvSpPr txBox="1"/>
            <p:nvPr/>
          </p:nvSpPr>
          <p:spPr>
            <a:xfrm>
              <a:off x="9277606" y="5774253"/>
              <a:ext cx="266420" cy="338554"/>
            </a:xfrm>
            <a:prstGeom prst="rect">
              <a:avLst/>
            </a:prstGeom>
            <a:noFill/>
          </p:spPr>
          <p:txBody>
            <a:bodyPr wrap="none" rtlCol="0">
              <a:spAutoFit/>
            </a:bodyPr>
            <a:lstStyle/>
            <a:p>
              <a:r>
                <a:rPr lang="en-US" sz="1600" dirty="0">
                  <a:solidFill>
                    <a:srgbClr val="00B050"/>
                  </a:solidFill>
                  <a:latin typeface="+mn-lt"/>
                </a:rPr>
                <a:t>z</a:t>
              </a:r>
            </a:p>
          </p:txBody>
        </p:sp>
      </p:grpSp>
    </p:spTree>
    <p:extLst>
      <p:ext uri="{BB962C8B-B14F-4D97-AF65-F5344CB8AC3E}">
        <p14:creationId xmlns:p14="http://schemas.microsoft.com/office/powerpoint/2010/main" val="127441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9749" y="274638"/>
            <a:ext cx="4758077" cy="1143000"/>
          </a:xfrm>
        </p:spPr>
        <p:txBody>
          <a:bodyPr/>
          <a:lstStyle/>
          <a:p>
            <a:r>
              <a:rPr lang="en-US" sz="3600" dirty="0"/>
              <a:t>Summary</a:t>
            </a:r>
          </a:p>
        </p:txBody>
      </p:sp>
      <p:sp>
        <p:nvSpPr>
          <p:cNvPr id="4" name="Content Placeholder 3">
            <a:extLst>
              <a:ext uri="{FF2B5EF4-FFF2-40B4-BE49-F238E27FC236}">
                <a16:creationId xmlns:a16="http://schemas.microsoft.com/office/drawing/2014/main" id="{20FDF3D3-AA00-408E-BA45-742DF328C886}"/>
              </a:ext>
            </a:extLst>
          </p:cNvPr>
          <p:cNvSpPr>
            <a:spLocks noGrp="1"/>
          </p:cNvSpPr>
          <p:nvPr>
            <p:ph idx="1"/>
          </p:nvPr>
        </p:nvSpPr>
        <p:spPr>
          <a:xfrm>
            <a:off x="152400" y="1295400"/>
            <a:ext cx="7938988" cy="4525963"/>
          </a:xfrm>
        </p:spPr>
        <p:txBody>
          <a:bodyPr/>
          <a:lstStyle/>
          <a:p>
            <a:pPr>
              <a:buClr>
                <a:srgbClr val="1F497D"/>
              </a:buClr>
            </a:pPr>
            <a:r>
              <a:rPr lang="en-US" sz="2400" dirty="0">
                <a:latin typeface="+mn-lt"/>
              </a:rPr>
              <a:t>We need </a:t>
            </a:r>
            <a:r>
              <a:rPr lang="en-US" sz="2400" i="1" dirty="0">
                <a:latin typeface="+mn-lt"/>
              </a:rPr>
              <a:t>in vivo</a:t>
            </a:r>
            <a:r>
              <a:rPr lang="en-US" sz="2400" dirty="0">
                <a:latin typeface="+mn-lt"/>
              </a:rPr>
              <a:t> blood/plasma/tissue vs. concentration vs. time (</a:t>
            </a:r>
            <a:r>
              <a:rPr lang="en-US" sz="2400" dirty="0" err="1">
                <a:latin typeface="+mn-lt"/>
              </a:rPr>
              <a:t>CvT</a:t>
            </a:r>
            <a:r>
              <a:rPr lang="en-US" sz="2400" dirty="0">
                <a:latin typeface="+mn-lt"/>
              </a:rPr>
              <a:t>) data to evaluate high throughput PBTK models for chemical prioritization and regulatory decision making</a:t>
            </a:r>
          </a:p>
          <a:p>
            <a:pPr>
              <a:buClr>
                <a:srgbClr val="1F497D"/>
              </a:buClr>
            </a:pPr>
            <a:endParaRPr lang="en-US" sz="2400" dirty="0">
              <a:latin typeface="+mn-lt"/>
            </a:endParaRPr>
          </a:p>
        </p:txBody>
      </p:sp>
      <p:pic>
        <p:nvPicPr>
          <p:cNvPr id="15362" name="Picture 2" descr="CvTdb logo">
            <a:extLst>
              <a:ext uri="{FF2B5EF4-FFF2-40B4-BE49-F238E27FC236}">
                <a16:creationId xmlns:a16="http://schemas.microsoft.com/office/drawing/2014/main" id="{957299A6-C6D0-4ED4-8A14-7EFAF0176E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4864" y="165100"/>
            <a:ext cx="3801330" cy="2044700"/>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3">
            <a:extLst>
              <a:ext uri="{FF2B5EF4-FFF2-40B4-BE49-F238E27FC236}">
                <a16:creationId xmlns:a16="http://schemas.microsoft.com/office/drawing/2014/main" id="{6CC8437D-C1EC-49DF-B7F5-F3CD450422CD}"/>
              </a:ext>
            </a:extLst>
          </p:cNvPr>
          <p:cNvSpPr txBox="1">
            <a:spLocks/>
          </p:cNvSpPr>
          <p:nvPr/>
        </p:nvSpPr>
        <p:spPr>
          <a:xfrm>
            <a:off x="157888" y="2484437"/>
            <a:ext cx="11895274" cy="4525963"/>
          </a:xfrm>
          <a:prstGeom prst="rect">
            <a:avLst/>
          </a:prstGeom>
        </p:spPr>
        <p:txBody>
          <a:bodyPr/>
          <a:lstStyle>
            <a:lvl1pPr marL="342900" indent="-342900" algn="l" defTabSz="914400" rtl="0" eaLnBrk="1" latinLnBrk="0" hangingPunct="1">
              <a:spcBef>
                <a:spcPct val="20000"/>
              </a:spcBef>
              <a:buClr>
                <a:srgbClr val="1F497D"/>
              </a:buClr>
              <a:buFont typeface="Wingdings" panose="05000000000000000000"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
                <a:srgbClr val="1F497D"/>
              </a:buClr>
              <a:buFont typeface="Wingdings" panose="05000000000000000000" pitchFamily="2" charset="2"/>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
                <a:srgbClr val="1F497D"/>
              </a:buClr>
              <a:buFont typeface="Wingdings" panose="05000000000000000000" pitchFamily="2" charset="2"/>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
                <a:srgbClr val="1F497D"/>
              </a:buClr>
              <a:buFont typeface="Wingdings" panose="05000000000000000000" pitchFamily="2" charset="2"/>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
                <a:srgbClr val="1F497D"/>
              </a:buClr>
              <a:buFont typeface="Wingdings" panose="05000000000000000000" pitchFamily="2" charset="2"/>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400" dirty="0">
                <a:latin typeface="+mn-lt"/>
              </a:rPr>
              <a:t>We are emphasizing the TSCA20 list:</a:t>
            </a:r>
          </a:p>
          <a:p>
            <a:pPr lvl="1" fontAlgn="auto">
              <a:spcAft>
                <a:spcPts val="0"/>
              </a:spcAft>
            </a:pPr>
            <a:r>
              <a:rPr lang="en-US" sz="1600" dirty="0">
                <a:latin typeface="+mn-lt"/>
                <a:hlinkClick r:id="rId4"/>
              </a:rPr>
              <a:t>https://www.epa.gov/assessing-and-managing-chemicals-under-tsca/chemical-substances-undergoing-prioritization-high</a:t>
            </a:r>
            <a:endParaRPr lang="en-US" sz="1600" dirty="0">
              <a:latin typeface="+mn-lt"/>
            </a:endParaRPr>
          </a:p>
          <a:p>
            <a:pPr fontAlgn="auto">
              <a:spcAft>
                <a:spcPts val="0"/>
              </a:spcAft>
            </a:pPr>
            <a:r>
              <a:rPr lang="en-US" sz="2400" dirty="0">
                <a:latin typeface="+mn-lt"/>
              </a:rPr>
              <a:t>Also emphasizing data for important pathways:</a:t>
            </a:r>
          </a:p>
          <a:p>
            <a:pPr lvl="1" fontAlgn="auto">
              <a:spcAft>
                <a:spcPts val="0"/>
              </a:spcAft>
            </a:pPr>
            <a:r>
              <a:rPr lang="en-US" sz="2400" dirty="0">
                <a:latin typeface="+mn-lt"/>
              </a:rPr>
              <a:t>Dermal exposure</a:t>
            </a:r>
          </a:p>
          <a:p>
            <a:pPr lvl="1" fontAlgn="auto">
              <a:spcAft>
                <a:spcPts val="0"/>
              </a:spcAft>
            </a:pPr>
            <a:r>
              <a:rPr lang="en-US" sz="2400" dirty="0">
                <a:latin typeface="+mn-lt"/>
              </a:rPr>
              <a:t>Aerosol Exposure</a:t>
            </a:r>
          </a:p>
          <a:p>
            <a:pPr fontAlgn="auto">
              <a:spcAft>
                <a:spcPts val="0"/>
              </a:spcAft>
            </a:pPr>
            <a:r>
              <a:rPr lang="en-US" sz="2400" dirty="0">
                <a:latin typeface="+mn-lt"/>
              </a:rPr>
              <a:t>Short range goal is to submit two papers evaluating generic dermal and aerosol PBTK models by this fall using </a:t>
            </a:r>
            <a:r>
              <a:rPr lang="en-US" sz="2400" dirty="0" err="1">
                <a:latin typeface="+mn-lt"/>
              </a:rPr>
              <a:t>CvTdb</a:t>
            </a:r>
            <a:r>
              <a:rPr lang="en-US" sz="2400" dirty="0">
                <a:latin typeface="+mn-lt"/>
              </a:rPr>
              <a:t> for statistical evaluation</a:t>
            </a:r>
          </a:p>
          <a:p>
            <a:pPr lvl="1" fontAlgn="auto">
              <a:spcAft>
                <a:spcPts val="0"/>
              </a:spcAft>
            </a:pPr>
            <a:r>
              <a:rPr lang="en-US" sz="2400" dirty="0">
                <a:latin typeface="+mn-lt"/>
              </a:rPr>
              <a:t>All database contributors will be included as co-authors</a:t>
            </a:r>
          </a:p>
          <a:p>
            <a:pPr fontAlgn="auto">
              <a:spcAft>
                <a:spcPts val="0"/>
              </a:spcAft>
            </a:pPr>
            <a:r>
              <a:rPr lang="en-US" sz="2400" dirty="0">
                <a:latin typeface="+mn-lt"/>
              </a:rPr>
              <a:t>Official </a:t>
            </a:r>
            <a:r>
              <a:rPr lang="en-US" sz="2400" dirty="0" err="1">
                <a:latin typeface="+mn-lt"/>
              </a:rPr>
              <a:t>CvTdb</a:t>
            </a:r>
            <a:r>
              <a:rPr lang="en-US" sz="2400" dirty="0">
                <a:latin typeface="+mn-lt"/>
              </a:rPr>
              <a:t> curator will be hired when COOP ends</a:t>
            </a:r>
          </a:p>
          <a:p>
            <a:pPr fontAlgn="auto">
              <a:spcAft>
                <a:spcPts val="0"/>
              </a:spcAft>
            </a:pPr>
            <a:endParaRPr lang="en-US" sz="2400" dirty="0">
              <a:latin typeface="+mn-lt"/>
            </a:endParaRPr>
          </a:p>
        </p:txBody>
      </p:sp>
      <p:sp>
        <p:nvSpPr>
          <p:cNvPr id="2" name="TextBox 1">
            <a:extLst>
              <a:ext uri="{FF2B5EF4-FFF2-40B4-BE49-F238E27FC236}">
                <a16:creationId xmlns:a16="http://schemas.microsoft.com/office/drawing/2014/main" id="{52A3D3A8-C345-4DE4-A239-CE9C81B97DC7}"/>
              </a:ext>
            </a:extLst>
          </p:cNvPr>
          <p:cNvSpPr txBox="1"/>
          <p:nvPr/>
        </p:nvSpPr>
        <p:spPr>
          <a:xfrm>
            <a:off x="7522724" y="5562600"/>
            <a:ext cx="4648199" cy="1477328"/>
          </a:xfrm>
          <a:prstGeom prst="rect">
            <a:avLst/>
          </a:prstGeom>
          <a:noFill/>
        </p:spPr>
        <p:txBody>
          <a:bodyPr wrap="square" rtlCol="0">
            <a:spAutoFit/>
          </a:bodyPr>
          <a:lstStyle/>
          <a:p>
            <a:pPr algn="r"/>
            <a:r>
              <a:rPr lang="en-US" b="1" dirty="0">
                <a:latin typeface="+mn-lt"/>
              </a:rPr>
              <a:t>Contact</a:t>
            </a:r>
          </a:p>
          <a:p>
            <a:pPr algn="r"/>
            <a:r>
              <a:rPr lang="en-US" b="1" dirty="0">
                <a:latin typeface="+mn-lt"/>
              </a:rPr>
              <a:t>John Wambaugh (</a:t>
            </a:r>
            <a:r>
              <a:rPr lang="en-US" b="1" dirty="0">
                <a:latin typeface="+mn-lt"/>
                <a:hlinkClick r:id="rId5"/>
              </a:rPr>
              <a:t>wambaugh.john@epa.gov</a:t>
            </a:r>
            <a:r>
              <a:rPr lang="en-US" b="1" dirty="0">
                <a:latin typeface="+mn-lt"/>
              </a:rPr>
              <a:t>) and Chris Grulke (</a:t>
            </a:r>
            <a:r>
              <a:rPr lang="en-US" b="1" dirty="0">
                <a:latin typeface="+mn-lt"/>
                <a:hlinkClick r:id="rId6"/>
              </a:rPr>
              <a:t>grulke.chris@epa.gov</a:t>
            </a:r>
            <a:r>
              <a:rPr lang="en-US" b="1" dirty="0">
                <a:latin typeface="+mn-lt"/>
              </a:rPr>
              <a:t>) </a:t>
            </a:r>
          </a:p>
          <a:p>
            <a:pPr algn="r"/>
            <a:r>
              <a:rPr lang="en-US" b="1" dirty="0">
                <a:latin typeface="+mn-lt"/>
              </a:rPr>
              <a:t>with questions</a:t>
            </a:r>
          </a:p>
          <a:p>
            <a:pPr algn="r"/>
            <a:endParaRPr lang="en-US" b="1" dirty="0">
              <a:latin typeface="+mn-lt"/>
            </a:endParaRPr>
          </a:p>
        </p:txBody>
      </p:sp>
    </p:spTree>
    <p:extLst>
      <p:ext uri="{BB962C8B-B14F-4D97-AF65-F5344CB8AC3E}">
        <p14:creationId xmlns:p14="http://schemas.microsoft.com/office/powerpoint/2010/main" val="235888084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mso-contentType ?>
<SharedContentType xmlns="Microsoft.SharePoint.Taxonomy.ContentTypeSync" SourceId="29f62856-1543-49d4-a736-4569d363f533" ContentTypeId="0x0101" PreviousValue="false"/>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mso-contentType ?>
<FormTemplates xmlns="http://schemas.microsoft.com/sharepoint/v3/contenttype/forms">
  <Display>DocumentLibraryForm</Display>
  <Edit>DocumentLibraryForm</Edit>
  <New>DocumentLibraryForm</New>
</FormTemplates>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ct:contentTypeSchema xmlns:ct="http://schemas.microsoft.com/office/2006/metadata/contentType" xmlns:ma="http://schemas.microsoft.com/office/2006/metadata/properties/metaAttributes" ct:_="" ma:_="" ma:contentTypeName="Document" ma:contentTypeID="0x010100D9C3F22A7E26794797B2D1586CAA723B" ma:contentTypeVersion="37" ma:contentTypeDescription="Create a new document." ma:contentTypeScope="" ma:versionID="3a816e59f872498a44633b3cc5c9b9a1">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e06fc71e-742d-43c8-91fb-bee42cc7b0ab" xmlns:ns7="27b68f6a-0456-4632-88eb-e693bb0f7636" targetNamespace="http://schemas.microsoft.com/office/2006/metadata/properties" ma:root="true" ma:fieldsID="f8d8ba691faa2919fefa343188239681" ns1:_="" ns3:_="" ns4:_="" ns5:_="" ns6:_="" ns7:_="">
    <xsd:import namespace="http://schemas.microsoft.com/sharepoint/v3"/>
    <xsd:import namespace="4ffa91fb-a0ff-4ac5-b2db-65c790d184a4"/>
    <xsd:import namespace="http://schemas.microsoft.com/sharepoint.v3"/>
    <xsd:import namespace="http://schemas.microsoft.com/sharepoint/v3/fields"/>
    <xsd:import namespace="e06fc71e-742d-43c8-91fb-bee42cc7b0ab"/>
    <xsd:import namespace="27b68f6a-0456-4632-88eb-e693bb0f7636"/>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edWithDetails" minOccurs="0"/>
                <xsd:element ref="ns6:SharingHintHash" minOccurs="0"/>
                <xsd:element ref="ns7:MediaServiceMetadata" minOccurs="0"/>
                <xsd:element ref="ns7:MediaServiceFastMetadata" minOccurs="0"/>
                <xsd:element ref="ns6:Records_x0020_Status" minOccurs="0"/>
                <xsd:element ref="ns6:Records_x0020_Date" minOccurs="0"/>
                <xsd:element ref="ns7:MediaServiceDateTaken" minOccurs="0"/>
                <xsd:element ref="ns7:MediaServiceLocation" minOccurs="0"/>
                <xsd:element ref="ns7:MediaServiceGenerationTime" minOccurs="0"/>
                <xsd:element ref="ns7:MediaServiceEventHashCode" minOccurs="0"/>
                <xsd:element ref="ns7:MediaServiceAutoTags" minOccurs="0"/>
                <xsd:element ref="ns7:MediaServiceOCR" minOccurs="0"/>
                <xsd:element ref="ns7:MediaServiceAutoKeyPoints" minOccurs="0"/>
                <xsd:element ref="ns7: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e2527c71-dfba-4fb3-9f16-6d629821c700}" ma:internalName="TaxCatchAllLabel" ma:readOnly="true" ma:showField="CatchAllDataLabel" ma:web="e06fc71e-742d-43c8-91fb-bee42cc7b0ab">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e2527c71-dfba-4fb3-9f16-6d629821c700}" ma:internalName="TaxCatchAll" ma:showField="CatchAllData" ma:web="e06fc71e-742d-43c8-91fb-bee42cc7b0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6fc71e-742d-43c8-91fb-bee42cc7b0ab" elementFormDefault="qualified">
    <xsd:import namespace="http://schemas.microsoft.com/office/2006/documentManagement/types"/>
    <xsd:import namespace="http://schemas.microsoft.com/office/infopath/2007/PartnerControls"/>
    <xsd:element name="SharedWithUsers" ma:index="2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description="" ma:internalName="SharedWithDetails" ma:readOnly="true">
      <xsd:simpleType>
        <xsd:restriction base="dms:Note">
          <xsd:maxLength value="255"/>
        </xsd:restriction>
      </xsd:simpleType>
    </xsd:element>
    <xsd:element name="SharingHintHash" ma:index="30" nillable="true" ma:displayName="Sharing Hint Hash" ma:description="" ma:hidden="true" ma:internalName="SharingHintHash" ma:readOnly="true">
      <xsd:simpleType>
        <xsd:restriction base="dms:Text"/>
      </xsd:simpleType>
    </xsd:element>
    <xsd:element name="Records_x0020_Status" ma:index="33" nillable="true" ma:displayName="Records Status" ma:default="Pending" ma:internalName="Records_x0020_Status">
      <xsd:simpleType>
        <xsd:restriction base="dms:Text"/>
      </xsd:simpleType>
    </xsd:element>
    <xsd:element name="Records_x0020_Date" ma:index="34" nillable="true" ma:displayName="Records Date" ma:hidden="true" ma:internalName="Records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7b68f6a-0456-4632-88eb-e693bb0f7636" elementFormDefault="qualified">
    <xsd:import namespace="http://schemas.microsoft.com/office/2006/documentManagement/types"/>
    <xsd:import namespace="http://schemas.microsoft.com/office/infopath/2007/PartnerControls"/>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DateTaken" ma:index="35" nillable="true" ma:displayName="MediaServiceDateTaken" ma:hidden="true" ma:internalName="MediaServiceDateTaken" ma:readOnly="true">
      <xsd:simpleType>
        <xsd:restriction base="dms:Text"/>
      </xsd:simpleType>
    </xsd:element>
    <xsd:element name="MediaServiceLocation" ma:index="36" nillable="true" ma:displayName="Location" ma:internalName="MediaServiceLocation" ma:readOnly="true">
      <xsd:simpleType>
        <xsd:restriction base="dms:Text"/>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ServiceAutoTags" ma:index="39" nillable="true" ma:displayName="Tags" ma:internalName="MediaServiceAutoTags" ma:readOnly="true">
      <xsd:simpleType>
        <xsd:restriction base="dms:Text"/>
      </xsd:simpleType>
    </xsd:element>
    <xsd:element name="MediaServiceOCR" ma:index="40" nillable="true" ma:displayName="Extracted Text" ma:internalName="MediaServiceOCR" ma:readOnly="true">
      <xsd:simpleType>
        <xsd:restriction base="dms:Note">
          <xsd:maxLength value="255"/>
        </xsd:restriction>
      </xsd:simpleType>
    </xsd:element>
    <xsd:element name="MediaServiceAutoKeyPoints" ma:index="41" nillable="true" ma:displayName="MediaServiceAutoKeyPoints" ma:hidden="true" ma:internalName="MediaServiceAutoKeyPoints" ma:readOnly="true">
      <xsd:simpleType>
        <xsd:restriction base="dms:Note"/>
      </xsd:simpleType>
    </xsd:element>
    <xsd:element name="MediaServiceKeyPoints" ma:index="4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Records_x0020_Status xmlns="e06fc71e-742d-43c8-91fb-bee42cc7b0ab">Pending</Records_x0020_Status>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2020-05-13T19:35:40+00:00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Records_x0020_Date xmlns="e06fc71e-742d-43c8-91fb-bee42cc7b0ab" xsi:nil="true"/>
    <EPA_x0020_Related_x0020_Documents xmlns="4ffa91fb-a0ff-4ac5-b2db-65c790d184a4" xsi:nil="true"/>
    <EPA_x0020_Contributor xmlns="4ffa91fb-a0ff-4ac5-b2db-65c790d184a4">
      <UserInfo>
        <DisplayName/>
        <AccountId xsi:nil="true"/>
        <AccountType/>
      </UserInfo>
    </EPA_x0020_Contributor>
    <TaxCatchAll xmlns="4ffa91fb-a0ff-4ac5-b2db-65c790d184a4"/>
  </documentManagement>
</p:properties>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3C00556-0F55-4F5C-B2AB-04C5B3673823}">
  <ds:schemaRefs>
    <ds:schemaRef ds:uri="ESRI.ArcGIS.Mapping.OfficeIntegration.PowerPointInfo"/>
  </ds:schemaRefs>
</ds:datastoreItem>
</file>

<file path=customXml/itemProps10.xml><?xml version="1.0" encoding="utf-8"?>
<ds:datastoreItem xmlns:ds="http://schemas.openxmlformats.org/officeDocument/2006/customXml" ds:itemID="{A7AC237E-F882-427A-989A-D3E1F5F0BD7F}">
  <ds:schemaRefs>
    <ds:schemaRef ds:uri="ESRI.ArcGIS.Mapping.OfficeIntegration.PowerPointInfo"/>
  </ds:schemaRefs>
</ds:datastoreItem>
</file>

<file path=customXml/itemProps11.xml><?xml version="1.0" encoding="utf-8"?>
<ds:datastoreItem xmlns:ds="http://schemas.openxmlformats.org/officeDocument/2006/customXml" ds:itemID="{8B70EF60-7017-4649-A528-5B59189191EE}">
  <ds:schemaRefs>
    <ds:schemaRef ds:uri="ESRI.ArcGIS.Mapping.OfficeIntegration.PowerPointInfo"/>
  </ds:schemaRefs>
</ds:datastoreItem>
</file>

<file path=customXml/itemProps12.xml><?xml version="1.0" encoding="utf-8"?>
<ds:datastoreItem xmlns:ds="http://schemas.openxmlformats.org/officeDocument/2006/customXml" ds:itemID="{7B655A84-7667-4B45-9BA3-47882759E553}">
  <ds:schemaRefs>
    <ds:schemaRef ds:uri="ESRI.ArcGIS.Mapping.OfficeIntegration.PowerPointInfo"/>
  </ds:schemaRefs>
</ds:datastoreItem>
</file>

<file path=customXml/itemProps13.xml><?xml version="1.0" encoding="utf-8"?>
<ds:datastoreItem xmlns:ds="http://schemas.openxmlformats.org/officeDocument/2006/customXml" ds:itemID="{42E242FA-8AA7-494E-B28E-C05BA87BC515}">
  <ds:schemaRefs>
    <ds:schemaRef ds:uri="ESRI.ArcGIS.Mapping.OfficeIntegration.PowerPointInfo"/>
  </ds:schemaRefs>
</ds:datastoreItem>
</file>

<file path=customXml/itemProps14.xml><?xml version="1.0" encoding="utf-8"?>
<ds:datastoreItem xmlns:ds="http://schemas.openxmlformats.org/officeDocument/2006/customXml" ds:itemID="{6B78600E-EABE-45A2-8B52-BD8F65BA9B24}">
  <ds:schemaRefs>
    <ds:schemaRef ds:uri="ESRI.ArcGIS.Mapping.OfficeIntegration.PowerPointInfo"/>
  </ds:schemaRefs>
</ds:datastoreItem>
</file>

<file path=customXml/itemProps15.xml><?xml version="1.0" encoding="utf-8"?>
<ds:datastoreItem xmlns:ds="http://schemas.openxmlformats.org/officeDocument/2006/customXml" ds:itemID="{9CBD3366-10F5-40CA-AC63-1F3672C7045F}">
  <ds:schemaRefs>
    <ds:schemaRef ds:uri="ESRI.ArcGIS.Mapping.OfficeIntegration.PowerPointInfo"/>
  </ds:schemaRefs>
</ds:datastoreItem>
</file>

<file path=customXml/itemProps16.xml><?xml version="1.0" encoding="utf-8"?>
<ds:datastoreItem xmlns:ds="http://schemas.openxmlformats.org/officeDocument/2006/customXml" ds:itemID="{55C4368E-06B5-49C2-B8C0-DCF9C740A4EE}">
  <ds:schemaRefs>
    <ds:schemaRef ds:uri="ESRI.ArcGIS.Mapping.OfficeIntegration.PowerPointInfo"/>
  </ds:schemaRefs>
</ds:datastoreItem>
</file>

<file path=customXml/itemProps17.xml><?xml version="1.0" encoding="utf-8"?>
<ds:datastoreItem xmlns:ds="http://schemas.openxmlformats.org/officeDocument/2006/customXml" ds:itemID="{E4F8AD5F-2E13-4CCB-8AA6-EDEDA07483CE}">
  <ds:schemaRefs>
    <ds:schemaRef ds:uri="ESRI.ArcGIS.Mapping.OfficeIntegration.PowerPointInfo"/>
  </ds:schemaRefs>
</ds:datastoreItem>
</file>

<file path=customXml/itemProps18.xml><?xml version="1.0" encoding="utf-8"?>
<ds:datastoreItem xmlns:ds="http://schemas.openxmlformats.org/officeDocument/2006/customXml" ds:itemID="{FFD4B4F0-826F-413F-8A11-03920B3CFC22}">
  <ds:schemaRefs>
    <ds:schemaRef ds:uri="ESRI.ArcGIS.Mapping.OfficeIntegration.PowerPointInfo"/>
  </ds:schemaRefs>
</ds:datastoreItem>
</file>

<file path=customXml/itemProps19.xml><?xml version="1.0" encoding="utf-8"?>
<ds:datastoreItem xmlns:ds="http://schemas.openxmlformats.org/officeDocument/2006/customXml" ds:itemID="{4D249565-8AE6-42FE-8DB8-416604EA0882}">
  <ds:schemaRefs>
    <ds:schemaRef ds:uri="ESRI.ArcGIS.Mapping.OfficeIntegration.PowerPointInfo"/>
  </ds:schemaRefs>
</ds:datastoreItem>
</file>

<file path=customXml/itemProps2.xml><?xml version="1.0" encoding="utf-8"?>
<ds:datastoreItem xmlns:ds="http://schemas.openxmlformats.org/officeDocument/2006/customXml" ds:itemID="{02C3AC34-A576-4CAC-9EE1-D390B608CE24}">
  <ds:schemaRefs>
    <ds:schemaRef ds:uri="ESRI.ArcGIS.Mapping.OfficeIntegration.PowerPointInfo"/>
  </ds:schemaRefs>
</ds:datastoreItem>
</file>

<file path=customXml/itemProps20.xml><?xml version="1.0" encoding="utf-8"?>
<ds:datastoreItem xmlns:ds="http://schemas.openxmlformats.org/officeDocument/2006/customXml" ds:itemID="{B167502E-6964-4D91-AA1A-7580449C721F}">
  <ds:schemaRefs>
    <ds:schemaRef ds:uri="ESRI.ArcGIS.Mapping.OfficeIntegration.PowerPointInfo"/>
  </ds:schemaRefs>
</ds:datastoreItem>
</file>

<file path=customXml/itemProps21.xml><?xml version="1.0" encoding="utf-8"?>
<ds:datastoreItem xmlns:ds="http://schemas.openxmlformats.org/officeDocument/2006/customXml" ds:itemID="{81FDAEF3-3BA1-42FD-9784-920842A7D962}">
  <ds:schemaRefs>
    <ds:schemaRef ds:uri="ESRI.ArcGIS.Mapping.OfficeIntegration.PowerPointInfo"/>
  </ds:schemaRefs>
</ds:datastoreItem>
</file>

<file path=customXml/itemProps22.xml><?xml version="1.0" encoding="utf-8"?>
<ds:datastoreItem xmlns:ds="http://schemas.openxmlformats.org/officeDocument/2006/customXml" ds:itemID="{DD9527D9-8F29-4FC9-BB62-17D4E88C140D}">
  <ds:schemaRefs>
    <ds:schemaRef ds:uri="ESRI.ArcGIS.Mapping.OfficeIntegration.PowerPointInfo"/>
  </ds:schemaRefs>
</ds:datastoreItem>
</file>

<file path=customXml/itemProps23.xml><?xml version="1.0" encoding="utf-8"?>
<ds:datastoreItem xmlns:ds="http://schemas.openxmlformats.org/officeDocument/2006/customXml" ds:itemID="{5558ABC1-B594-4423-8D8D-AFE3ADE133DC}">
  <ds:schemaRefs>
    <ds:schemaRef ds:uri="ESRI.ArcGIS.Mapping.OfficeIntegration.PowerPointInfo"/>
  </ds:schemaRefs>
</ds:datastoreItem>
</file>

<file path=customXml/itemProps24.xml><?xml version="1.0" encoding="utf-8"?>
<ds:datastoreItem xmlns:ds="http://schemas.openxmlformats.org/officeDocument/2006/customXml" ds:itemID="{9B633F89-D196-4F9F-829A-DB3BC845395E}">
  <ds:schemaRefs>
    <ds:schemaRef ds:uri="ESRI.ArcGIS.Mapping.OfficeIntegration.PowerPointInfo"/>
  </ds:schemaRefs>
</ds:datastoreItem>
</file>

<file path=customXml/itemProps25.xml><?xml version="1.0" encoding="utf-8"?>
<ds:datastoreItem xmlns:ds="http://schemas.openxmlformats.org/officeDocument/2006/customXml" ds:itemID="{D72FB782-CC59-425B-B250-309C7920B625}">
  <ds:schemaRefs>
    <ds:schemaRef ds:uri="ESRI.ArcGIS.Mapping.OfficeIntegration.PowerPointInfo"/>
  </ds:schemaRefs>
</ds:datastoreItem>
</file>

<file path=customXml/itemProps26.xml><?xml version="1.0" encoding="utf-8"?>
<ds:datastoreItem xmlns:ds="http://schemas.openxmlformats.org/officeDocument/2006/customXml" ds:itemID="{3D908649-F33F-4DEF-8159-60FF15EDB098}">
  <ds:schemaRefs>
    <ds:schemaRef ds:uri="ESRI.ArcGIS.Mapping.OfficeIntegration.PowerPointInfo"/>
  </ds:schemaRefs>
</ds:datastoreItem>
</file>

<file path=customXml/itemProps27.xml><?xml version="1.0" encoding="utf-8"?>
<ds:datastoreItem xmlns:ds="http://schemas.openxmlformats.org/officeDocument/2006/customXml" ds:itemID="{7C80FB32-9B94-4B04-87DE-33DF7234AEBD}">
  <ds:schemaRefs>
    <ds:schemaRef ds:uri="ESRI.ArcGIS.Mapping.OfficeIntegration.PowerPointInfo"/>
  </ds:schemaRefs>
</ds:datastoreItem>
</file>

<file path=customXml/itemProps28.xml><?xml version="1.0" encoding="utf-8"?>
<ds:datastoreItem xmlns:ds="http://schemas.openxmlformats.org/officeDocument/2006/customXml" ds:itemID="{F55FE17A-1D16-4BE8-8506-465C24205BFA}">
  <ds:schemaRefs>
    <ds:schemaRef ds:uri="ESRI.ArcGIS.Mapping.OfficeIntegration.PowerPointInfo"/>
  </ds:schemaRefs>
</ds:datastoreItem>
</file>

<file path=customXml/itemProps29.xml><?xml version="1.0" encoding="utf-8"?>
<ds:datastoreItem xmlns:ds="http://schemas.openxmlformats.org/officeDocument/2006/customXml" ds:itemID="{E897B6EA-00A6-4E05-A79E-FD057B357E08}">
  <ds:schemaRefs>
    <ds:schemaRef ds:uri="ESRI.ArcGIS.Mapping.OfficeIntegration.PowerPointInfo"/>
  </ds:schemaRefs>
</ds:datastoreItem>
</file>

<file path=customXml/itemProps3.xml><?xml version="1.0" encoding="utf-8"?>
<ds:datastoreItem xmlns:ds="http://schemas.openxmlformats.org/officeDocument/2006/customXml" ds:itemID="{0993A9AB-0393-4AF3-8961-09DE875B18DD}">
  <ds:schemaRefs>
    <ds:schemaRef ds:uri="ESRI.ArcGIS.Mapping.OfficeIntegration.PowerPointInfo"/>
  </ds:schemaRefs>
</ds:datastoreItem>
</file>

<file path=customXml/itemProps30.xml><?xml version="1.0" encoding="utf-8"?>
<ds:datastoreItem xmlns:ds="http://schemas.openxmlformats.org/officeDocument/2006/customXml" ds:itemID="{44818E7A-D971-477F-B269-E9BF4E68FF74}">
  <ds:schemaRefs>
    <ds:schemaRef ds:uri="ESRI.ArcGIS.Mapping.OfficeIntegration.PowerPointInfo"/>
  </ds:schemaRefs>
</ds:datastoreItem>
</file>

<file path=customXml/itemProps31.xml><?xml version="1.0" encoding="utf-8"?>
<ds:datastoreItem xmlns:ds="http://schemas.openxmlformats.org/officeDocument/2006/customXml" ds:itemID="{039974B6-79A2-4CF0-AEFA-701B2D631293}">
  <ds:schemaRefs>
    <ds:schemaRef ds:uri="Microsoft.SharePoint.Taxonomy.ContentTypeSync"/>
  </ds:schemaRefs>
</ds:datastoreItem>
</file>

<file path=customXml/itemProps32.xml><?xml version="1.0" encoding="utf-8"?>
<ds:datastoreItem xmlns:ds="http://schemas.openxmlformats.org/officeDocument/2006/customXml" ds:itemID="{B0A122A3-717B-42D0-A390-A467CBEE00BF}">
  <ds:schemaRefs>
    <ds:schemaRef ds:uri="ESRI.ArcGIS.Mapping.OfficeIntegration.PowerPointInfo"/>
  </ds:schemaRefs>
</ds:datastoreItem>
</file>

<file path=customXml/itemProps33.xml><?xml version="1.0" encoding="utf-8"?>
<ds:datastoreItem xmlns:ds="http://schemas.openxmlformats.org/officeDocument/2006/customXml" ds:itemID="{43753997-3360-45B5-917E-541626084539}">
  <ds:schemaRefs>
    <ds:schemaRef ds:uri="ESRI.ArcGIS.Mapping.OfficeIntegration.PowerPointInfo"/>
  </ds:schemaRefs>
</ds:datastoreItem>
</file>

<file path=customXml/itemProps34.xml><?xml version="1.0" encoding="utf-8"?>
<ds:datastoreItem xmlns:ds="http://schemas.openxmlformats.org/officeDocument/2006/customXml" ds:itemID="{5C0CD253-F591-41B4-80EE-7F00176C8B3F}">
  <ds:schemaRefs>
    <ds:schemaRef ds:uri="ESRI.ArcGIS.Mapping.OfficeIntegration.PowerPointInfo"/>
  </ds:schemaRefs>
</ds:datastoreItem>
</file>

<file path=customXml/itemProps35.xml><?xml version="1.0" encoding="utf-8"?>
<ds:datastoreItem xmlns:ds="http://schemas.openxmlformats.org/officeDocument/2006/customXml" ds:itemID="{B270568E-3168-4C66-B65B-26EAE05AB071}">
  <ds:schemaRefs>
    <ds:schemaRef ds:uri="ESRI.ArcGIS.Mapping.OfficeIntegration.PowerPointInfo"/>
  </ds:schemaRefs>
</ds:datastoreItem>
</file>

<file path=customXml/itemProps36.xml><?xml version="1.0" encoding="utf-8"?>
<ds:datastoreItem xmlns:ds="http://schemas.openxmlformats.org/officeDocument/2006/customXml" ds:itemID="{90C90CC5-7718-466D-91E3-BB94A7DECEDC}">
  <ds:schemaRefs>
    <ds:schemaRef ds:uri="ESRI.ArcGIS.Mapping.OfficeIntegration.PowerPointInfo"/>
  </ds:schemaRefs>
</ds:datastoreItem>
</file>

<file path=customXml/itemProps37.xml><?xml version="1.0" encoding="utf-8"?>
<ds:datastoreItem xmlns:ds="http://schemas.openxmlformats.org/officeDocument/2006/customXml" ds:itemID="{EFF7FFE2-D582-472F-B30C-E32752FE351D}">
  <ds:schemaRefs>
    <ds:schemaRef ds:uri="ESRI.ArcGIS.Mapping.OfficeIntegration.PowerPointInfo"/>
  </ds:schemaRefs>
</ds:datastoreItem>
</file>

<file path=customXml/itemProps38.xml><?xml version="1.0" encoding="utf-8"?>
<ds:datastoreItem xmlns:ds="http://schemas.openxmlformats.org/officeDocument/2006/customXml" ds:itemID="{6CC66642-0D5E-4742-9427-65599B7B965D}">
  <ds:schemaRefs>
    <ds:schemaRef ds:uri="ESRI.ArcGIS.Mapping.OfficeIntegration.PowerPointInfo"/>
  </ds:schemaRefs>
</ds:datastoreItem>
</file>

<file path=customXml/itemProps39.xml><?xml version="1.0" encoding="utf-8"?>
<ds:datastoreItem xmlns:ds="http://schemas.openxmlformats.org/officeDocument/2006/customXml" ds:itemID="{2A9EF081-DCC7-4F0F-AB1C-EA47192E5E46}">
  <ds:schemaRefs>
    <ds:schemaRef ds:uri="ESRI.ArcGIS.Mapping.OfficeIntegration.PowerPointInfo"/>
  </ds:schemaRefs>
</ds:datastoreItem>
</file>

<file path=customXml/itemProps4.xml><?xml version="1.0" encoding="utf-8"?>
<ds:datastoreItem xmlns:ds="http://schemas.openxmlformats.org/officeDocument/2006/customXml" ds:itemID="{1A9FE1BD-BEE8-46D2-B063-C31503E75371}">
  <ds:schemaRefs>
    <ds:schemaRef ds:uri="ESRI.ArcGIS.Mapping.OfficeIntegration.PowerPointInfo"/>
  </ds:schemaRefs>
</ds:datastoreItem>
</file>

<file path=customXml/itemProps40.xml><?xml version="1.0" encoding="utf-8"?>
<ds:datastoreItem xmlns:ds="http://schemas.openxmlformats.org/officeDocument/2006/customXml" ds:itemID="{EAAEB711-280F-4455-ACCB-0F44BC5B10AC}">
  <ds:schemaRefs>
    <ds:schemaRef ds:uri="http://schemas.microsoft.com/sharepoint/v3/contenttype/forms"/>
  </ds:schemaRefs>
</ds:datastoreItem>
</file>

<file path=customXml/itemProps41.xml><?xml version="1.0" encoding="utf-8"?>
<ds:datastoreItem xmlns:ds="http://schemas.openxmlformats.org/officeDocument/2006/customXml" ds:itemID="{B6BFBD9D-C71B-4F40-8C02-8E55A8909FB7}">
  <ds:schemaRefs>
    <ds:schemaRef ds:uri="ESRI.ArcGIS.Mapping.OfficeIntegration.PowerPointInfo"/>
  </ds:schemaRefs>
</ds:datastoreItem>
</file>

<file path=customXml/itemProps42.xml><?xml version="1.0" encoding="utf-8"?>
<ds:datastoreItem xmlns:ds="http://schemas.openxmlformats.org/officeDocument/2006/customXml" ds:itemID="{82D4D6CE-53FA-469B-9E2F-9F7168048338}">
  <ds:schemaRefs>
    <ds:schemaRef ds:uri="ESRI.ArcGIS.Mapping.OfficeIntegration.PowerPointInfo"/>
  </ds:schemaRefs>
</ds:datastoreItem>
</file>

<file path=customXml/itemProps43.xml><?xml version="1.0" encoding="utf-8"?>
<ds:datastoreItem xmlns:ds="http://schemas.openxmlformats.org/officeDocument/2006/customXml" ds:itemID="{9858AC1C-7A3F-40AD-BAAE-7E2C07BC9E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e06fc71e-742d-43c8-91fb-bee42cc7b0ab"/>
    <ds:schemaRef ds:uri="27b68f6a-0456-4632-88eb-e693bb0f76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4.xml><?xml version="1.0" encoding="utf-8"?>
<ds:datastoreItem xmlns:ds="http://schemas.openxmlformats.org/officeDocument/2006/customXml" ds:itemID="{40E03FBF-AA2B-4B39-AADB-33467757DB92}">
  <ds:schemaRefs>
    <ds:schemaRef ds:uri="ESRI.ArcGIS.Mapping.OfficeIntegration.PowerPointInfo"/>
  </ds:schemaRefs>
</ds:datastoreItem>
</file>

<file path=customXml/itemProps45.xml><?xml version="1.0" encoding="utf-8"?>
<ds:datastoreItem xmlns:ds="http://schemas.openxmlformats.org/officeDocument/2006/customXml" ds:itemID="{A361464D-10A9-4F4F-B402-87DBEC579364}">
  <ds:schemaRefs>
    <ds:schemaRef ds:uri="ESRI.ArcGIS.Mapping.OfficeIntegration.PowerPointInfo"/>
  </ds:schemaRefs>
</ds:datastoreItem>
</file>

<file path=customXml/itemProps46.xml><?xml version="1.0" encoding="utf-8"?>
<ds:datastoreItem xmlns:ds="http://schemas.openxmlformats.org/officeDocument/2006/customXml" ds:itemID="{0269690B-52C3-4850-8B07-B63E9D693960}">
  <ds:schemaRefs>
    <ds:schemaRef ds:uri="ESRI.ArcGIS.Mapping.OfficeIntegration.PowerPointInfo"/>
  </ds:schemaRefs>
</ds:datastoreItem>
</file>

<file path=customXml/itemProps47.xml><?xml version="1.0" encoding="utf-8"?>
<ds:datastoreItem xmlns:ds="http://schemas.openxmlformats.org/officeDocument/2006/customXml" ds:itemID="{7505C9B2-6D70-4194-B602-573FC0222A8C}">
  <ds:schemaRefs>
    <ds:schemaRef ds:uri="ESRI.ArcGIS.Mapping.OfficeIntegration.PowerPointInfo"/>
  </ds:schemaRefs>
</ds:datastoreItem>
</file>

<file path=customXml/itemProps48.xml><?xml version="1.0" encoding="utf-8"?>
<ds:datastoreItem xmlns:ds="http://schemas.openxmlformats.org/officeDocument/2006/customXml" ds:itemID="{09AA9582-0FB5-45AC-884E-DF3997D04639}">
  <ds:schemaRefs>
    <ds:schemaRef ds:uri="http://schemas.microsoft.com/sharepoint/v3"/>
    <ds:schemaRef ds:uri="http://purl.org/dc/terms/"/>
    <ds:schemaRef ds:uri="http://schemas.openxmlformats.org/package/2006/metadata/core-properties"/>
    <ds:schemaRef ds:uri="http://schemas.microsoft.com/office/2006/documentManagement/types"/>
    <ds:schemaRef ds:uri="27b68f6a-0456-4632-88eb-e693bb0f7636"/>
    <ds:schemaRef ds:uri="e06fc71e-742d-43c8-91fb-bee42cc7b0ab"/>
    <ds:schemaRef ds:uri="http://schemas.microsoft.com/office/infopath/2007/PartnerControls"/>
    <ds:schemaRef ds:uri="http://purl.org/dc/elements/1.1/"/>
    <ds:schemaRef ds:uri="http://schemas.microsoft.com/office/2006/metadata/properties"/>
    <ds:schemaRef ds:uri="http://schemas.microsoft.com/sharepoint/v3/fields"/>
    <ds:schemaRef ds:uri="http://schemas.microsoft.com/sharepoint.v3"/>
    <ds:schemaRef ds:uri="4ffa91fb-a0ff-4ac5-b2db-65c790d184a4"/>
    <ds:schemaRef ds:uri="http://www.w3.org/XML/1998/namespace"/>
    <ds:schemaRef ds:uri="http://purl.org/dc/dcmitype/"/>
  </ds:schemaRefs>
</ds:datastoreItem>
</file>

<file path=customXml/itemProps5.xml><?xml version="1.0" encoding="utf-8"?>
<ds:datastoreItem xmlns:ds="http://schemas.openxmlformats.org/officeDocument/2006/customXml" ds:itemID="{59C4F128-F18F-4AB0-B2EA-885DEF634F3F}">
  <ds:schemaRefs>
    <ds:schemaRef ds:uri="ESRI.ArcGIS.Mapping.OfficeIntegration.PowerPointInfo"/>
  </ds:schemaRefs>
</ds:datastoreItem>
</file>

<file path=customXml/itemProps6.xml><?xml version="1.0" encoding="utf-8"?>
<ds:datastoreItem xmlns:ds="http://schemas.openxmlformats.org/officeDocument/2006/customXml" ds:itemID="{837AB1E3-5EF9-4118-A356-2C5F7AC9BDD3}">
  <ds:schemaRefs>
    <ds:schemaRef ds:uri="ESRI.ArcGIS.Mapping.OfficeIntegration.PowerPointInfo"/>
  </ds:schemaRefs>
</ds:datastoreItem>
</file>

<file path=customXml/itemProps7.xml><?xml version="1.0" encoding="utf-8"?>
<ds:datastoreItem xmlns:ds="http://schemas.openxmlformats.org/officeDocument/2006/customXml" ds:itemID="{6AF40D21-AFBF-44BF-A6FE-5C34D6CBA9B9}">
  <ds:schemaRefs>
    <ds:schemaRef ds:uri="ESRI.ArcGIS.Mapping.OfficeIntegration.PowerPointInfo"/>
  </ds:schemaRefs>
</ds:datastoreItem>
</file>

<file path=customXml/itemProps8.xml><?xml version="1.0" encoding="utf-8"?>
<ds:datastoreItem xmlns:ds="http://schemas.openxmlformats.org/officeDocument/2006/customXml" ds:itemID="{4000FE7C-BBAA-4C05-A373-645473815195}">
  <ds:schemaRefs>
    <ds:schemaRef ds:uri="ESRI.ArcGIS.Mapping.OfficeIntegration.PowerPointInfo"/>
  </ds:schemaRefs>
</ds:datastoreItem>
</file>

<file path=customXml/itemProps9.xml><?xml version="1.0" encoding="utf-8"?>
<ds:datastoreItem xmlns:ds="http://schemas.openxmlformats.org/officeDocument/2006/customXml" ds:itemID="{C73AC215-1596-49D4-AD1A-808D54075EE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131226</TotalTime>
  <Words>682</Words>
  <Application>Microsoft Office PowerPoint</Application>
  <PresentationFormat>Widescreen</PresentationFormat>
  <Paragraphs>134</Paragraphs>
  <Slides>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Gill Sans</vt:lpstr>
      <vt:lpstr>Gill Sans MT</vt:lpstr>
      <vt:lpstr>Helvetica</vt:lpstr>
      <vt:lpstr>Times</vt:lpstr>
      <vt:lpstr>Times New Roman</vt:lpstr>
      <vt:lpstr>Wingdings</vt:lpstr>
      <vt:lpstr>Custom Design</vt:lpstr>
      <vt:lpstr>CvTdb Curation</vt:lpstr>
      <vt:lpstr>CvTDB:  An In Vivo TK Database</vt:lpstr>
      <vt:lpstr>Regulatory Drivers for CvTdB</vt:lpstr>
      <vt:lpstr>High Throughput Toxicokinetics (HTTK)</vt:lpstr>
      <vt:lpstr>Building Confidence in TK Models</vt:lpstr>
      <vt:lpstr>Summary</vt:lpstr>
    </vt:vector>
  </TitlesOfParts>
  <Company>Vanderbilt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Wambaugh.John@epa.gov</dc:creator>
  <cp:lastModifiedBy>Wambaugh, John</cp:lastModifiedBy>
  <cp:revision>3430</cp:revision>
  <cp:lastPrinted>2020-04-28T14:09:08Z</cp:lastPrinted>
  <dcterms:created xsi:type="dcterms:W3CDTF">2006-02-21T20:06:35Z</dcterms:created>
  <dcterms:modified xsi:type="dcterms:W3CDTF">2020-07-14T15:26:08Z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0x010100D9C3F22A7E26794797B2D1586CAA723B</vt:lpwstr>
  </property>
</Properties>
</file>